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90" r:id="rId3"/>
    <p:sldId id="291" r:id="rId4"/>
    <p:sldId id="292" r:id="rId5"/>
    <p:sldId id="293" r:id="rId6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0987737C-DD38-5B21-F5E7-237118742BD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CEA1A4D1-C060-4E4B-426F-12377E6D2C9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/>
              <a:t>Kattintson ide az alcím mintájának szerkesztéséhez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ACE7B09D-03DE-B7A7-4BD3-6278FFB0B2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4E933-2D9A-41F2-A156-5B3A2D9A9BC2}" type="datetimeFigureOut">
              <a:rPr lang="hu-HU" smtClean="0"/>
              <a:t>2023. 03. 22.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B69B7588-006C-9C27-8094-68575917BE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5C16CEDC-0F9A-D32B-AABA-8C4506B45F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04A23-790A-4235-8508-78F5D600FBCD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2643829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317859AE-BD79-86ED-68F3-1AE24295AA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647C9741-3110-EA3F-4BB5-EB60AE7245F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74CD0AA3-E4A0-F89A-1102-55B73F2153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4E933-2D9A-41F2-A156-5B3A2D9A9BC2}" type="datetimeFigureOut">
              <a:rPr lang="hu-HU" smtClean="0"/>
              <a:t>2023. 03. 22.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21F12B76-42D6-9D34-42D8-0107DC8AA0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BDB563EA-1EB8-1B7D-A358-14B375AA73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04A23-790A-4235-8508-78F5D600FBCD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3176220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>
            <a:extLst>
              <a:ext uri="{FF2B5EF4-FFF2-40B4-BE49-F238E27FC236}">
                <a16:creationId xmlns:a16="http://schemas.microsoft.com/office/drawing/2014/main" id="{6D4677C4-9B76-7FAA-2B88-45713F9D344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DA953644-7DC7-7F4A-8B01-A5EEF7D08B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5FC43B05-B43C-951F-4841-6AFA185436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4E933-2D9A-41F2-A156-5B3A2D9A9BC2}" type="datetimeFigureOut">
              <a:rPr lang="hu-HU" smtClean="0"/>
              <a:t>2023. 03. 22.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BE40AE1E-255F-1841-9134-FFF1222661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3DDCD212-A617-64B3-D461-297DC8C45F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04A23-790A-4235-8508-78F5D600FBCD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191069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46DF3469-6291-954C-4C01-B3ED85F042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87E160E5-BD87-2154-FF86-362C85F7EC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4C94294F-A4C6-0DC7-CEB5-A5EE347099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4E933-2D9A-41F2-A156-5B3A2D9A9BC2}" type="datetimeFigureOut">
              <a:rPr lang="hu-HU" smtClean="0"/>
              <a:t>2023. 03. 22.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DBBB3FFA-E0D7-809B-E935-62ED37E5CC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0E55C393-39A9-127D-4DB9-C21FCB596B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04A23-790A-4235-8508-78F5D600FBCD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6609949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FC4C9C3E-3DCE-B0EC-D9A3-50F65312B2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D5C01EF0-AB01-6CA8-A47B-4BC4F4CD25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8047E08F-58E9-B30A-8622-9DA754B294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4E933-2D9A-41F2-A156-5B3A2D9A9BC2}" type="datetimeFigureOut">
              <a:rPr lang="hu-HU" smtClean="0"/>
              <a:t>2023. 03. 22.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023D7E49-DB6B-0924-73FD-D6C9348981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61CE9163-1A9E-2F7B-FB2C-132C4E7355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04A23-790A-4235-8508-78F5D600FBCD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2462996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9A243A09-50AE-AEDC-4CA1-80353EC5B4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BADB845E-28E7-A7A2-334C-E3F08C46783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0189B30D-FE46-578C-A105-B13341ACFF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3786922A-1353-1E2C-7F49-D98573068B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4E933-2D9A-41F2-A156-5B3A2D9A9BC2}" type="datetimeFigureOut">
              <a:rPr lang="hu-HU" smtClean="0"/>
              <a:t>2023. 03. 22.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E42786E5-9C3F-9A59-A882-78C24102A8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E85CB941-4E50-C28F-F14B-A2ABB8C7BE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04A23-790A-4235-8508-78F5D600FBCD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9055014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B7915A2D-3B3F-B2BE-F7D5-1D742B911B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4DD0DF2A-D193-349A-3FD0-84E2DA0C11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E28DA014-C773-6CFC-4A79-A8F805B575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Szöveg helye 4">
            <a:extLst>
              <a:ext uri="{FF2B5EF4-FFF2-40B4-BE49-F238E27FC236}">
                <a16:creationId xmlns:a16="http://schemas.microsoft.com/office/drawing/2014/main" id="{6F47AB74-5149-EC5F-9CF0-29E73126FF5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Tartalom helye 5">
            <a:extLst>
              <a:ext uri="{FF2B5EF4-FFF2-40B4-BE49-F238E27FC236}">
                <a16:creationId xmlns:a16="http://schemas.microsoft.com/office/drawing/2014/main" id="{02E25D27-456C-50B0-7F06-D2FAE95A35D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7" name="Dátum helye 6">
            <a:extLst>
              <a:ext uri="{FF2B5EF4-FFF2-40B4-BE49-F238E27FC236}">
                <a16:creationId xmlns:a16="http://schemas.microsoft.com/office/drawing/2014/main" id="{76622A67-E3BE-5D4C-10DB-622F016D69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4E933-2D9A-41F2-A156-5B3A2D9A9BC2}" type="datetimeFigureOut">
              <a:rPr lang="hu-HU" smtClean="0"/>
              <a:t>2023. 03. 22.</a:t>
            </a:fld>
            <a:endParaRPr lang="hu-HU"/>
          </a:p>
        </p:txBody>
      </p:sp>
      <p:sp>
        <p:nvSpPr>
          <p:cNvPr id="8" name="Élőláb helye 7">
            <a:extLst>
              <a:ext uri="{FF2B5EF4-FFF2-40B4-BE49-F238E27FC236}">
                <a16:creationId xmlns:a16="http://schemas.microsoft.com/office/drawing/2014/main" id="{2C956955-42BD-0B07-4FC0-01005DBD01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>
            <a:extLst>
              <a:ext uri="{FF2B5EF4-FFF2-40B4-BE49-F238E27FC236}">
                <a16:creationId xmlns:a16="http://schemas.microsoft.com/office/drawing/2014/main" id="{8FB2BEC1-3B6D-FE7E-536F-A04CF1F1BC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04A23-790A-4235-8508-78F5D600FBCD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1319486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D193F936-93DC-80AD-5ADE-C567E0FCD8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Dátum helye 2">
            <a:extLst>
              <a:ext uri="{FF2B5EF4-FFF2-40B4-BE49-F238E27FC236}">
                <a16:creationId xmlns:a16="http://schemas.microsoft.com/office/drawing/2014/main" id="{A6A86729-EBC4-E4E3-B986-29A506A3C6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4E933-2D9A-41F2-A156-5B3A2D9A9BC2}" type="datetimeFigureOut">
              <a:rPr lang="hu-HU" smtClean="0"/>
              <a:t>2023. 03. 22.</a:t>
            </a:fld>
            <a:endParaRPr lang="hu-HU"/>
          </a:p>
        </p:txBody>
      </p:sp>
      <p:sp>
        <p:nvSpPr>
          <p:cNvPr id="4" name="Élőláb helye 3">
            <a:extLst>
              <a:ext uri="{FF2B5EF4-FFF2-40B4-BE49-F238E27FC236}">
                <a16:creationId xmlns:a16="http://schemas.microsoft.com/office/drawing/2014/main" id="{2B8F08A9-2B9B-0899-BA4E-57261DE071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>
            <a:extLst>
              <a:ext uri="{FF2B5EF4-FFF2-40B4-BE49-F238E27FC236}">
                <a16:creationId xmlns:a16="http://schemas.microsoft.com/office/drawing/2014/main" id="{203E01A5-F2AA-64DF-3A38-F1E36C34AC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04A23-790A-4235-8508-78F5D600FBCD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1888118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>
            <a:extLst>
              <a:ext uri="{FF2B5EF4-FFF2-40B4-BE49-F238E27FC236}">
                <a16:creationId xmlns:a16="http://schemas.microsoft.com/office/drawing/2014/main" id="{EDE59E9B-7D86-BF1C-5121-621A3997B4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4E933-2D9A-41F2-A156-5B3A2D9A9BC2}" type="datetimeFigureOut">
              <a:rPr lang="hu-HU" smtClean="0"/>
              <a:t>2023. 03. 22.</a:t>
            </a:fld>
            <a:endParaRPr lang="hu-HU"/>
          </a:p>
        </p:txBody>
      </p:sp>
      <p:sp>
        <p:nvSpPr>
          <p:cNvPr id="3" name="Élőláb helye 2">
            <a:extLst>
              <a:ext uri="{FF2B5EF4-FFF2-40B4-BE49-F238E27FC236}">
                <a16:creationId xmlns:a16="http://schemas.microsoft.com/office/drawing/2014/main" id="{83338939-9071-B3FA-3AC0-291E0986ED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EBDE2575-7BDF-5C56-4CEA-DFCAA0542A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04A23-790A-4235-8508-78F5D600FBCD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9073930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C749002D-9D11-6A8F-7A44-61A7572FC3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5F5722EB-3822-A979-BF17-A377DF707B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08739263-0055-5548-E68D-E9BD72F2D77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130BF1F6-FEDF-F2D8-6DA2-F95A7E95AE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4E933-2D9A-41F2-A156-5B3A2D9A9BC2}" type="datetimeFigureOut">
              <a:rPr lang="hu-HU" smtClean="0"/>
              <a:t>2023. 03. 22.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C63F9E7D-6731-98B4-8290-5B86E20DDF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E93A8F90-8807-33F9-51E6-E44251EB77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04A23-790A-4235-8508-78F5D600FBCD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836202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5237D466-3AA2-AA30-BCBA-D45665FCCD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Kép helye 2">
            <a:extLst>
              <a:ext uri="{FF2B5EF4-FFF2-40B4-BE49-F238E27FC236}">
                <a16:creationId xmlns:a16="http://schemas.microsoft.com/office/drawing/2014/main" id="{FF18A4A5-3E31-4089-5311-F216B43C164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3F26D85A-1009-0651-99D3-D20C5691878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CE6E3DB8-0B7D-ACBE-8632-AC48609331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4E933-2D9A-41F2-A156-5B3A2D9A9BC2}" type="datetimeFigureOut">
              <a:rPr lang="hu-HU" smtClean="0"/>
              <a:t>2023. 03. 22.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AC1415D1-1990-7FD9-F807-6B032A7F2A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7586298F-EA60-5CE8-8FB2-B140371A4C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04A23-790A-4235-8508-78F5D600FBCD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1702213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>
            <a:extLst>
              <a:ext uri="{FF2B5EF4-FFF2-40B4-BE49-F238E27FC236}">
                <a16:creationId xmlns:a16="http://schemas.microsoft.com/office/drawing/2014/main" id="{0CD272F4-6B31-036D-81DE-3686F14403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D6986B62-2C2E-2554-05BC-A23972AF62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8D3ABE38-5D90-AA5D-1749-24187C26BEA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14E933-2D9A-41F2-A156-5B3A2D9A9BC2}" type="datetimeFigureOut">
              <a:rPr lang="hu-HU" smtClean="0"/>
              <a:t>2023. 03. 22.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AD5AFD65-4049-09DD-07D6-15D3DF6798C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70147870-87F6-2588-FD89-7F550E78F68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F04A23-790A-4235-8508-78F5D600FBCD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2718910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eg"/><Relationship Id="rId4" Type="http://schemas.openxmlformats.org/officeDocument/2006/relationships/image" Target="file:///C:\Documents%20and%20Settings\notebook\Desktop\DESK\szomuhely%20logo.jpg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eg"/><Relationship Id="rId4" Type="http://schemas.openxmlformats.org/officeDocument/2006/relationships/image" Target="file:///C:\Documents%20and%20Settings\notebook\Desktop\DESK\szomuhely%20logo.jpg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eg"/><Relationship Id="rId4" Type="http://schemas.openxmlformats.org/officeDocument/2006/relationships/image" Target="file:///C:\Documents%20and%20Settings\notebook\Desktop\DESK\szomuhely%20logo.jpg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eg"/><Relationship Id="rId4" Type="http://schemas.openxmlformats.org/officeDocument/2006/relationships/image" Target="file:///C:\Documents%20and%20Settings\notebook\Desktop\DESK\szomuhely%20logo.jpg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66126FEE-F347-0450-805B-23AD7678076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u-HU" sz="36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Kommunikáció a harmonikus munkakapcsolatért</a:t>
            </a:r>
            <a:br>
              <a:rPr lang="hu-H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hu-H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hu-HU" sz="2000" b="1" dirty="0">
                <a:effectLst/>
                <a:latin typeface="Bodoni MT" panose="020706030806060202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Személyközi kommunikáció fejlesztése a munkahelyi gyakorlatban</a:t>
            </a:r>
            <a:br>
              <a:rPr lang="hu-H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hu-HU" dirty="0"/>
          </a:p>
        </p:txBody>
      </p:sp>
      <p:pic>
        <p:nvPicPr>
          <p:cNvPr id="1028" name="Picture 4" descr="Uğurlu ünsiyyət üçün » Qadin.Net ~ İlk milli qadın portalı">
            <a:extLst>
              <a:ext uri="{FF2B5EF4-FFF2-40B4-BE49-F238E27FC236}">
                <a16:creationId xmlns:a16="http://schemas.microsoft.com/office/drawing/2014/main" id="{F0DF8A88-B199-579D-F38D-6C318444261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41" r="3102" b="7818"/>
          <a:stretch/>
        </p:blipFill>
        <p:spPr bwMode="auto">
          <a:xfrm>
            <a:off x="4347099" y="3053093"/>
            <a:ext cx="3497802" cy="3241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656237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Lekerekített téglalap 13"/>
          <p:cNvSpPr/>
          <p:nvPr/>
        </p:nvSpPr>
        <p:spPr>
          <a:xfrm>
            <a:off x="2423592" y="1628800"/>
            <a:ext cx="6480720" cy="4320480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3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33C7FCF-DFA7-4B88-9453-6ADFD10593AB}" type="slidenum">
              <a:rPr lang="hu-HU"/>
              <a:pPr>
                <a:defRPr/>
              </a:pPr>
              <a:t>2</a:t>
            </a:fld>
            <a:endParaRPr lang="hu-HU" dirty="0"/>
          </a:p>
        </p:txBody>
      </p:sp>
      <p:sp>
        <p:nvSpPr>
          <p:cNvPr id="14339" name="Line 2"/>
          <p:cNvSpPr>
            <a:spLocks noChangeShapeType="1"/>
          </p:cNvSpPr>
          <p:nvPr/>
        </p:nvSpPr>
        <p:spPr bwMode="auto">
          <a:xfrm>
            <a:off x="1600200" y="787400"/>
            <a:ext cx="8686800" cy="0"/>
          </a:xfrm>
          <a:prstGeom prst="line">
            <a:avLst/>
          </a:prstGeom>
          <a:noFill/>
          <a:ln w="12700">
            <a:solidFill>
              <a:srgbClr val="C0C0C0"/>
            </a:solidFill>
            <a:round/>
            <a:headEnd/>
            <a:tailEnd/>
          </a:ln>
        </p:spPr>
        <p:txBody>
          <a:bodyPr/>
          <a:lstStyle/>
          <a:p>
            <a:endParaRPr lang="hu-HU"/>
          </a:p>
        </p:txBody>
      </p:sp>
      <p:pic>
        <p:nvPicPr>
          <p:cNvPr id="14340" name="Kép 1" descr="The Workshop 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81200" y="-12700"/>
            <a:ext cx="70485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42" name="Line 5"/>
          <p:cNvSpPr>
            <a:spLocks noChangeShapeType="1"/>
          </p:cNvSpPr>
          <p:nvPr/>
        </p:nvSpPr>
        <p:spPr bwMode="auto">
          <a:xfrm>
            <a:off x="1600200" y="6172200"/>
            <a:ext cx="8686800" cy="0"/>
          </a:xfrm>
          <a:prstGeom prst="line">
            <a:avLst/>
          </a:prstGeom>
          <a:noFill/>
          <a:ln w="12700">
            <a:solidFill>
              <a:srgbClr val="C0C0C0"/>
            </a:solidFill>
            <a:round/>
            <a:headEnd/>
            <a:tailEnd/>
          </a:ln>
        </p:spPr>
        <p:txBody>
          <a:bodyPr/>
          <a:lstStyle/>
          <a:p>
            <a:endParaRPr lang="hu-HU"/>
          </a:p>
        </p:txBody>
      </p:sp>
      <p:sp>
        <p:nvSpPr>
          <p:cNvPr id="13320" name="Text Box 7"/>
          <p:cNvSpPr txBox="1">
            <a:spLocks noChangeArrowheads="1"/>
          </p:cNvSpPr>
          <p:nvPr/>
        </p:nvSpPr>
        <p:spPr bwMode="auto">
          <a:xfrm>
            <a:off x="1981200" y="1130300"/>
            <a:ext cx="8102600" cy="363538"/>
          </a:xfrm>
          <a:prstGeom prst="rect">
            <a:avLst/>
          </a:prstGeom>
          <a:solidFill>
            <a:srgbClr val="C0C0C0"/>
          </a:solidFill>
          <a:ln w="9525">
            <a:noFill/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/>
          <a:lstStyle/>
          <a:p>
            <a:pPr>
              <a:defRPr/>
            </a:pPr>
            <a:r>
              <a:rPr lang="hu-HU" sz="1400" dirty="0">
                <a:solidFill>
                  <a:srgbClr val="333399"/>
                </a:solidFill>
              </a:rPr>
              <a:t>	A képzés során fejlesztendő területek menüje </a:t>
            </a:r>
          </a:p>
        </p:txBody>
      </p:sp>
      <p:pic>
        <p:nvPicPr>
          <p:cNvPr id="14347" name="Picture 9" descr="C:\Documents and Settings\notebook\Desktop\DESK\szomuhely logo.jpg"/>
          <p:cNvPicPr>
            <a:picLocks noChangeAspect="1" noChangeArrowheads="1"/>
          </p:cNvPicPr>
          <p:nvPr/>
        </p:nvPicPr>
        <p:blipFill>
          <a:blip r:embed="rId3" r:link="rId4" cstate="print"/>
          <a:srcRect/>
          <a:stretch>
            <a:fillRect/>
          </a:stretch>
        </p:blipFill>
        <p:spPr bwMode="auto">
          <a:xfrm>
            <a:off x="8969376" y="6248401"/>
            <a:ext cx="733425" cy="295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49" name="Rectangle 8"/>
          <p:cNvSpPr>
            <a:spLocks noChangeArrowheads="1"/>
          </p:cNvSpPr>
          <p:nvPr/>
        </p:nvSpPr>
        <p:spPr bwMode="auto">
          <a:xfrm>
            <a:off x="2783932" y="1870076"/>
            <a:ext cx="6480719" cy="48265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u-HU" sz="1200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Nem vagyunk egyformák. Személyiség és önkifejezés. </a:t>
            </a:r>
            <a:endParaRPr lang="hu-HU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hu-HU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Hogyan tudom minél gyorsabban </a:t>
            </a:r>
            <a:r>
              <a:rPr lang="hu-HU" sz="1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megismerni a másikat</a:t>
            </a:r>
            <a:r>
              <a:rPr lang="hu-HU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</a:p>
          <a:p>
            <a:pPr marL="342900" lvl="0" indent="-34290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hu-HU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Milyen előnyök eredhetnek a </a:t>
            </a:r>
            <a:r>
              <a:rPr lang="hu-HU" sz="1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hasonlóságból</a:t>
            </a:r>
            <a:r>
              <a:rPr lang="hu-HU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</a:p>
          <a:p>
            <a:pPr marL="342900" lvl="0" indent="-34290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hu-HU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Milyen veszélyek fakadnak a </a:t>
            </a:r>
            <a:r>
              <a:rPr lang="hu-HU" sz="1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különbözőségből</a:t>
            </a:r>
            <a:r>
              <a:rPr lang="hu-HU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</a:p>
          <a:p>
            <a:pPr marL="342900" lvl="0" indent="-34290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hu-HU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Vajon </a:t>
            </a:r>
            <a:r>
              <a:rPr lang="hu-HU" sz="1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mit várnak el mások tőlem</a:t>
            </a:r>
            <a:r>
              <a:rPr lang="hu-HU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és miért?</a:t>
            </a:r>
          </a:p>
          <a:p>
            <a:pPr marL="342900" lvl="0" indent="-34290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hu-HU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Hogyan kommunikáljak a tőlem </a:t>
            </a:r>
            <a:r>
              <a:rPr lang="hu-HU" sz="1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nagyon eltérő személyiségekkel</a:t>
            </a:r>
            <a:r>
              <a:rPr lang="hu-HU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Courier New" panose="02070309020205020404" pitchFamily="49" charset="0"/>
              <a:buChar char="o"/>
            </a:pPr>
            <a:r>
              <a:rPr lang="hu-HU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Hogyan tudom könnyen </a:t>
            </a:r>
            <a:r>
              <a:rPr lang="hu-HU" sz="1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megérteni a másik ember motívumait</a:t>
            </a:r>
            <a:r>
              <a:rPr lang="hu-HU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attitűdjeit?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hu-HU" sz="1200" u="sng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u-HU" sz="1200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Hogyan alakítsunk ki </a:t>
            </a:r>
            <a:r>
              <a:rPr lang="hu-HU" sz="1200" b="1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pozitív benyomást </a:t>
            </a:r>
            <a:r>
              <a:rPr lang="hu-HU" sz="1200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minél gyorsabban kommunikációs partnerünknél?</a:t>
            </a:r>
            <a:endParaRPr lang="hu-HU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hu-HU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Nem lehet nem kommunikálni. Mit jelent a „</a:t>
            </a:r>
            <a:r>
              <a:rPr lang="hu-HU" sz="1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kimondott szó hatalma”</a:t>
            </a:r>
            <a:r>
              <a:rPr lang="hu-HU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elv?</a:t>
            </a:r>
          </a:p>
          <a:p>
            <a:pPr marL="342900" lvl="0" indent="-34290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hu-HU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Miként </a:t>
            </a:r>
            <a:r>
              <a:rPr lang="hu-HU" sz="1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alapozzuk meg könnyen a partneri viszonyt</a:t>
            </a:r>
            <a:r>
              <a:rPr lang="hu-HU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munkatársunkkal? Hogy építsük fel a </a:t>
            </a:r>
            <a:r>
              <a:rPr lang="hu-HU" sz="1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bizalmi hidat</a:t>
            </a:r>
            <a:r>
              <a:rPr lang="hu-HU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</a:p>
          <a:p>
            <a:pPr marL="342900" lvl="0" indent="-34290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hu-HU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Mit jelent a „</a:t>
            </a:r>
            <a:r>
              <a:rPr lang="hu-HU" sz="1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pozitív érzést behívó szavak</a:t>
            </a:r>
            <a:r>
              <a:rPr lang="hu-HU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” tudatos használata elv?</a:t>
            </a:r>
          </a:p>
          <a:p>
            <a:pPr marL="342900" lvl="0" indent="-34290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hu-HU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Miért kerüljük a „</a:t>
            </a:r>
            <a:r>
              <a:rPr lang="hu-HU" sz="1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negatív érzést behívó szavak</a:t>
            </a:r>
            <a:r>
              <a:rPr lang="hu-HU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” használatát?</a:t>
            </a:r>
          </a:p>
          <a:p>
            <a:pPr marL="342900" lvl="0" indent="-34290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hu-HU" sz="1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Meddig őszinte</a:t>
            </a:r>
            <a:r>
              <a:rPr lang="hu-HU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egy kommunikáció?</a:t>
            </a:r>
          </a:p>
          <a:p>
            <a:pPr marL="342900" lvl="0" indent="-34290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hu-HU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Hogyan </a:t>
            </a:r>
            <a:r>
              <a:rPr lang="hu-HU" sz="1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integrálódjunk be új dolgozóként</a:t>
            </a:r>
            <a:r>
              <a:rPr lang="hu-HU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gyorsan egy közösségbe?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Courier New" panose="02070309020205020404" pitchFamily="49" charset="0"/>
              <a:buChar char="o"/>
            </a:pPr>
            <a:r>
              <a:rPr lang="hu-HU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Hogyan tudjuk </a:t>
            </a:r>
            <a:r>
              <a:rPr lang="hu-HU" sz="1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segíteni</a:t>
            </a:r>
            <a:r>
              <a:rPr lang="hu-HU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egy új kolléga beilleszkedését?</a:t>
            </a:r>
          </a:p>
          <a:p>
            <a:endParaRPr lang="hu-HU" sz="1200" dirty="0">
              <a:solidFill>
                <a:srgbClr val="000066"/>
              </a:solidFill>
              <a:latin typeface="Calibri" pitchFamily="34" charset="0"/>
            </a:endParaRPr>
          </a:p>
          <a:p>
            <a:pPr lvl="1"/>
            <a:endParaRPr lang="hu-HU" sz="1100" dirty="0">
              <a:solidFill>
                <a:srgbClr val="000066"/>
              </a:solidFill>
              <a:latin typeface="Calibri" pitchFamily="34" charset="0"/>
            </a:endParaRPr>
          </a:p>
          <a:p>
            <a:endParaRPr lang="hu-HU" sz="1100" dirty="0">
              <a:solidFill>
                <a:srgbClr val="000066"/>
              </a:solidFill>
              <a:latin typeface="Calibri" pitchFamily="34" charset="0"/>
            </a:endParaRPr>
          </a:p>
          <a:p>
            <a:r>
              <a:rPr lang="hu-HU" sz="1100" b="1" dirty="0">
                <a:solidFill>
                  <a:srgbClr val="000066"/>
                </a:solidFill>
                <a:latin typeface="Calibri" pitchFamily="34" charset="0"/>
              </a:rPr>
              <a:t> </a:t>
            </a:r>
          </a:p>
          <a:p>
            <a:endParaRPr lang="hu-HU" sz="1100" dirty="0">
              <a:solidFill>
                <a:srgbClr val="000066"/>
              </a:solidFill>
              <a:latin typeface="Calibri" pitchFamily="34" charset="0"/>
            </a:endParaRPr>
          </a:p>
        </p:txBody>
      </p:sp>
      <p:sp>
        <p:nvSpPr>
          <p:cNvPr id="11" name="Rectangle 5"/>
          <p:cNvSpPr>
            <a:spLocks noChangeArrowheads="1"/>
          </p:cNvSpPr>
          <p:nvPr/>
        </p:nvSpPr>
        <p:spPr bwMode="auto">
          <a:xfrm>
            <a:off x="1905000" y="6178550"/>
            <a:ext cx="303887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tabLst>
                <a:tab pos="2743200" algn="ctr"/>
                <a:tab pos="5486400" algn="r"/>
              </a:tabLst>
            </a:pPr>
            <a:r>
              <a:rPr lang="hu-HU" sz="1600" dirty="0">
                <a:solidFill>
                  <a:srgbClr val="999999"/>
                </a:solidFill>
                <a:latin typeface="Calibri" pitchFamily="34" charset="0"/>
                <a:cs typeface="Times New Roman" pitchFamily="18" charset="0"/>
              </a:rPr>
              <a:t>Dr. Mosonyi Tamás Szóműhely</a:t>
            </a:r>
            <a:r>
              <a:rPr lang="hu-HU" dirty="0">
                <a:solidFill>
                  <a:srgbClr val="999999"/>
                </a:solidFill>
                <a:latin typeface="Tahoma" pitchFamily="34" charset="0"/>
                <a:cs typeface="Times New Roman" pitchFamily="18" charset="0"/>
              </a:rPr>
              <a:t> </a:t>
            </a:r>
            <a:endParaRPr lang="hu-HU" sz="2400" dirty="0">
              <a:latin typeface="Times New Roman" pitchFamily="18" charset="0"/>
            </a:endParaRPr>
          </a:p>
        </p:txBody>
      </p:sp>
      <p:pic>
        <p:nvPicPr>
          <p:cNvPr id="15" name="Picture 2" descr="C:\Users\Dr. Mosonyi Tamás\Documents\Tréning\AATréning cégek részére\Delphi\2014\ügyfélkapcsolatok 004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9264352" y="3284985"/>
            <a:ext cx="1171004" cy="86591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Lekerekített téglalap 13"/>
          <p:cNvSpPr/>
          <p:nvPr/>
        </p:nvSpPr>
        <p:spPr>
          <a:xfrm>
            <a:off x="2423592" y="1628800"/>
            <a:ext cx="6480720" cy="4320480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3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33C7FCF-DFA7-4B88-9453-6ADFD10593AB}" type="slidenum">
              <a:rPr lang="hu-HU"/>
              <a:pPr>
                <a:defRPr/>
              </a:pPr>
              <a:t>3</a:t>
            </a:fld>
            <a:endParaRPr lang="hu-HU" dirty="0"/>
          </a:p>
        </p:txBody>
      </p:sp>
      <p:sp>
        <p:nvSpPr>
          <p:cNvPr id="14339" name="Line 2"/>
          <p:cNvSpPr>
            <a:spLocks noChangeShapeType="1"/>
          </p:cNvSpPr>
          <p:nvPr/>
        </p:nvSpPr>
        <p:spPr bwMode="auto">
          <a:xfrm>
            <a:off x="1600200" y="787400"/>
            <a:ext cx="8686800" cy="0"/>
          </a:xfrm>
          <a:prstGeom prst="line">
            <a:avLst/>
          </a:prstGeom>
          <a:noFill/>
          <a:ln w="12700">
            <a:solidFill>
              <a:srgbClr val="C0C0C0"/>
            </a:solidFill>
            <a:round/>
            <a:headEnd/>
            <a:tailEnd/>
          </a:ln>
        </p:spPr>
        <p:txBody>
          <a:bodyPr/>
          <a:lstStyle/>
          <a:p>
            <a:endParaRPr lang="hu-HU"/>
          </a:p>
        </p:txBody>
      </p:sp>
      <p:pic>
        <p:nvPicPr>
          <p:cNvPr id="14340" name="Kép 1" descr="The Workshop 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81200" y="-12700"/>
            <a:ext cx="70485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42" name="Line 5"/>
          <p:cNvSpPr>
            <a:spLocks noChangeShapeType="1"/>
          </p:cNvSpPr>
          <p:nvPr/>
        </p:nvSpPr>
        <p:spPr bwMode="auto">
          <a:xfrm>
            <a:off x="1600200" y="6172200"/>
            <a:ext cx="8686800" cy="0"/>
          </a:xfrm>
          <a:prstGeom prst="line">
            <a:avLst/>
          </a:prstGeom>
          <a:noFill/>
          <a:ln w="12700">
            <a:solidFill>
              <a:srgbClr val="C0C0C0"/>
            </a:solidFill>
            <a:round/>
            <a:headEnd/>
            <a:tailEnd/>
          </a:ln>
        </p:spPr>
        <p:txBody>
          <a:bodyPr/>
          <a:lstStyle/>
          <a:p>
            <a:endParaRPr lang="hu-HU"/>
          </a:p>
        </p:txBody>
      </p:sp>
      <p:sp>
        <p:nvSpPr>
          <p:cNvPr id="13320" name="Text Box 7"/>
          <p:cNvSpPr txBox="1">
            <a:spLocks noChangeArrowheads="1"/>
          </p:cNvSpPr>
          <p:nvPr/>
        </p:nvSpPr>
        <p:spPr bwMode="auto">
          <a:xfrm>
            <a:off x="1981200" y="1130300"/>
            <a:ext cx="8102600" cy="363538"/>
          </a:xfrm>
          <a:prstGeom prst="rect">
            <a:avLst/>
          </a:prstGeom>
          <a:solidFill>
            <a:srgbClr val="C0C0C0"/>
          </a:solidFill>
          <a:ln w="9525">
            <a:noFill/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/>
          <a:lstStyle/>
          <a:p>
            <a:pPr>
              <a:defRPr/>
            </a:pPr>
            <a:r>
              <a:rPr lang="hu-HU" sz="1400" dirty="0">
                <a:solidFill>
                  <a:srgbClr val="333399"/>
                </a:solidFill>
              </a:rPr>
              <a:t>	A képzés során fejlesztendő területek menüje </a:t>
            </a:r>
          </a:p>
        </p:txBody>
      </p:sp>
      <p:pic>
        <p:nvPicPr>
          <p:cNvPr id="14347" name="Picture 9" descr="C:\Documents and Settings\notebook\Desktop\DESK\szomuhely logo.jpg"/>
          <p:cNvPicPr>
            <a:picLocks noChangeAspect="1" noChangeArrowheads="1"/>
          </p:cNvPicPr>
          <p:nvPr/>
        </p:nvPicPr>
        <p:blipFill>
          <a:blip r:embed="rId3" r:link="rId4" cstate="print"/>
          <a:srcRect/>
          <a:stretch>
            <a:fillRect/>
          </a:stretch>
        </p:blipFill>
        <p:spPr bwMode="auto">
          <a:xfrm>
            <a:off x="8969376" y="6248401"/>
            <a:ext cx="733425" cy="295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49" name="Rectangle 8"/>
          <p:cNvSpPr>
            <a:spLocks noChangeArrowheads="1"/>
          </p:cNvSpPr>
          <p:nvPr/>
        </p:nvSpPr>
        <p:spPr bwMode="auto">
          <a:xfrm>
            <a:off x="2482080" y="1870076"/>
            <a:ext cx="6480719" cy="43878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u-HU" sz="1200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Hogyan jussunk megfelelő </a:t>
            </a:r>
            <a:r>
              <a:rPr lang="hu-HU" sz="1200" b="1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információhoz</a:t>
            </a:r>
            <a:r>
              <a:rPr lang="hu-HU" sz="1200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és hogyan használjuk ezeket </a:t>
            </a:r>
            <a:r>
              <a:rPr lang="hu-HU" sz="1200" b="1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érdekeink érvényesítéséhez</a:t>
            </a:r>
            <a:r>
              <a:rPr lang="hu-HU" sz="1200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  <a:endParaRPr lang="hu-HU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hu-HU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Miként használjuk a </a:t>
            </a:r>
            <a:r>
              <a:rPr lang="hu-HU" sz="1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kérdéstípusokat tudatosan</a:t>
            </a:r>
            <a:r>
              <a:rPr lang="hu-HU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</a:p>
          <a:p>
            <a:pPr marL="342900" lvl="0" indent="-34290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hu-HU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Hogyan kérdezzünk </a:t>
            </a:r>
            <a:r>
              <a:rPr lang="hu-HU" sz="1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hatékonyabban</a:t>
            </a:r>
            <a:r>
              <a:rPr lang="hu-HU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</a:p>
          <a:p>
            <a:pPr marL="342900" lvl="0" indent="-34290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hu-HU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Melyek azok a </a:t>
            </a:r>
            <a:r>
              <a:rPr lang="hu-HU" sz="1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kérdezési trükkök</a:t>
            </a:r>
            <a:r>
              <a:rPr lang="hu-HU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melyek segíthetnek?</a:t>
            </a:r>
          </a:p>
          <a:p>
            <a:pPr marL="342900" lvl="0" indent="-34290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hu-HU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Melyek a leggyakrabban használható </a:t>
            </a:r>
            <a:r>
              <a:rPr lang="hu-HU" sz="1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kérdésfajták</a:t>
            </a:r>
            <a:r>
              <a:rPr lang="hu-HU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</a:p>
          <a:p>
            <a:pPr marL="342900" lvl="0" indent="-34290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hu-HU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Mely kérdéstípusokat </a:t>
            </a:r>
            <a:r>
              <a:rPr lang="hu-HU" sz="1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kerüljünk</a:t>
            </a:r>
            <a:r>
              <a:rPr lang="hu-HU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és miért?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Courier New" panose="02070309020205020404" pitchFamily="49" charset="0"/>
              <a:buChar char="o"/>
            </a:pPr>
            <a:r>
              <a:rPr lang="hu-HU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Mit jelent a K-V-R-K metodika és mire használjuk?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u-HU" sz="1200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Hogyan </a:t>
            </a:r>
            <a:r>
              <a:rPr lang="hu-HU" sz="1200" b="1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adjunk </a:t>
            </a:r>
            <a:r>
              <a:rPr lang="hu-HU" sz="1200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és </a:t>
            </a:r>
            <a:r>
              <a:rPr lang="hu-HU" sz="1200" b="1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fogadjunk visszajelzést</a:t>
            </a:r>
            <a:r>
              <a:rPr lang="hu-HU" sz="1200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  <a:endParaRPr lang="hu-HU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hu-HU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Kérések előterjesztése - Miként </a:t>
            </a:r>
            <a:r>
              <a:rPr lang="hu-HU" sz="1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terjesszük elő kéréseinket</a:t>
            </a:r>
            <a:r>
              <a:rPr lang="hu-HU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hogy azok meghallgatásra találjanak?</a:t>
            </a:r>
          </a:p>
          <a:p>
            <a:pPr marL="342900" lvl="0" indent="-34290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hu-HU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Hogyan </a:t>
            </a:r>
            <a:r>
              <a:rPr lang="hu-HU" sz="1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adjunk bírálatot</a:t>
            </a:r>
            <a:r>
              <a:rPr lang="hu-HU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 másik megbántása nélkül?</a:t>
            </a:r>
          </a:p>
          <a:p>
            <a:pPr marL="342900" lvl="0" indent="-34290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hu-HU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Mit jelent az „</a:t>
            </a:r>
            <a:r>
              <a:rPr lang="hu-HU" sz="1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én nyelv” </a:t>
            </a:r>
            <a:r>
              <a:rPr lang="hu-HU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és mire használjuk?</a:t>
            </a:r>
          </a:p>
          <a:p>
            <a:pPr marL="342900" lvl="0" indent="-34290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hu-HU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Hogyan </a:t>
            </a:r>
            <a:r>
              <a:rPr lang="hu-HU" sz="1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fogadjuk a bírálatot</a:t>
            </a:r>
            <a:r>
              <a:rPr lang="hu-HU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kritikát?</a:t>
            </a:r>
          </a:p>
          <a:p>
            <a:pPr marL="342900" lvl="0" indent="-34290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hu-HU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Miért mondják, hogy </a:t>
            </a:r>
            <a:r>
              <a:rPr lang="hu-HU" sz="1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az EGO az ellenségünk</a:t>
            </a:r>
            <a:r>
              <a:rPr lang="hu-HU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</a:p>
          <a:p>
            <a:pPr marL="342900" lvl="0" indent="-34290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hu-HU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Hogyan kerüljük el </a:t>
            </a:r>
            <a:r>
              <a:rPr lang="hu-HU" sz="1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az ítélkezés csapdáját</a:t>
            </a:r>
            <a:r>
              <a:rPr lang="hu-HU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Courier New" panose="02070309020205020404" pitchFamily="49" charset="0"/>
              <a:buChar char="o"/>
            </a:pPr>
            <a:r>
              <a:rPr lang="hu-HU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Hogyan történjen a </a:t>
            </a:r>
            <a:r>
              <a:rPr lang="hu-HU" sz="1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kellemetlen témák</a:t>
            </a:r>
            <a:r>
              <a:rPr lang="hu-HU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megbeszélése?</a:t>
            </a:r>
          </a:p>
          <a:p>
            <a:pPr lvl="1"/>
            <a:endParaRPr lang="hu-HU" sz="1200" dirty="0">
              <a:solidFill>
                <a:srgbClr val="000066"/>
              </a:solidFill>
              <a:latin typeface="Calibri" pitchFamily="34" charset="0"/>
            </a:endParaRPr>
          </a:p>
          <a:p>
            <a:endParaRPr lang="hu-HU" sz="1200" dirty="0">
              <a:solidFill>
                <a:srgbClr val="000066"/>
              </a:solidFill>
              <a:latin typeface="Calibri" pitchFamily="34" charset="0"/>
            </a:endParaRPr>
          </a:p>
          <a:p>
            <a:r>
              <a:rPr lang="hu-HU" sz="1200" b="1" dirty="0">
                <a:solidFill>
                  <a:srgbClr val="000066"/>
                </a:solidFill>
                <a:latin typeface="Calibri" pitchFamily="34" charset="0"/>
              </a:rPr>
              <a:t> </a:t>
            </a:r>
          </a:p>
          <a:p>
            <a:endParaRPr lang="hu-HU" sz="1100" dirty="0">
              <a:solidFill>
                <a:srgbClr val="000066"/>
              </a:solidFill>
              <a:latin typeface="Calibri" pitchFamily="34" charset="0"/>
            </a:endParaRPr>
          </a:p>
        </p:txBody>
      </p:sp>
      <p:sp>
        <p:nvSpPr>
          <p:cNvPr id="11" name="Rectangle 5"/>
          <p:cNvSpPr>
            <a:spLocks noChangeArrowheads="1"/>
          </p:cNvSpPr>
          <p:nvPr/>
        </p:nvSpPr>
        <p:spPr bwMode="auto">
          <a:xfrm>
            <a:off x="1905000" y="6178550"/>
            <a:ext cx="303887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tabLst>
                <a:tab pos="2743200" algn="ctr"/>
                <a:tab pos="5486400" algn="r"/>
              </a:tabLst>
            </a:pPr>
            <a:r>
              <a:rPr lang="hu-HU" sz="1600" dirty="0">
                <a:solidFill>
                  <a:srgbClr val="999999"/>
                </a:solidFill>
                <a:latin typeface="Calibri" pitchFamily="34" charset="0"/>
                <a:cs typeface="Times New Roman" pitchFamily="18" charset="0"/>
              </a:rPr>
              <a:t>Dr. Mosonyi Tamás Szóműhely</a:t>
            </a:r>
            <a:r>
              <a:rPr lang="hu-HU" dirty="0">
                <a:solidFill>
                  <a:srgbClr val="999999"/>
                </a:solidFill>
                <a:latin typeface="Tahoma" pitchFamily="34" charset="0"/>
                <a:cs typeface="Times New Roman" pitchFamily="18" charset="0"/>
              </a:rPr>
              <a:t> </a:t>
            </a:r>
            <a:endParaRPr lang="hu-HU" sz="2400" dirty="0">
              <a:latin typeface="Times New Roman" pitchFamily="18" charset="0"/>
            </a:endParaRPr>
          </a:p>
        </p:txBody>
      </p:sp>
      <p:pic>
        <p:nvPicPr>
          <p:cNvPr id="15" name="Picture 2" descr="C:\Users\Dr. Mosonyi Tamás\Documents\Tréning\AATréning cégek részére\Delphi\2014\ügyfélkapcsolatok 004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9264352" y="3284985"/>
            <a:ext cx="1171004" cy="86591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4692408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Lekerekített téglalap 13"/>
          <p:cNvSpPr/>
          <p:nvPr/>
        </p:nvSpPr>
        <p:spPr>
          <a:xfrm>
            <a:off x="2423592" y="1628800"/>
            <a:ext cx="6480720" cy="4320480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3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33C7FCF-DFA7-4B88-9453-6ADFD10593AB}" type="slidenum">
              <a:rPr lang="hu-HU"/>
              <a:pPr>
                <a:defRPr/>
              </a:pPr>
              <a:t>4</a:t>
            </a:fld>
            <a:endParaRPr lang="hu-HU" dirty="0"/>
          </a:p>
        </p:txBody>
      </p:sp>
      <p:sp>
        <p:nvSpPr>
          <p:cNvPr id="14339" name="Line 2"/>
          <p:cNvSpPr>
            <a:spLocks noChangeShapeType="1"/>
          </p:cNvSpPr>
          <p:nvPr/>
        </p:nvSpPr>
        <p:spPr bwMode="auto">
          <a:xfrm>
            <a:off x="1600200" y="787400"/>
            <a:ext cx="8686800" cy="0"/>
          </a:xfrm>
          <a:prstGeom prst="line">
            <a:avLst/>
          </a:prstGeom>
          <a:noFill/>
          <a:ln w="12700">
            <a:solidFill>
              <a:srgbClr val="C0C0C0"/>
            </a:solidFill>
            <a:round/>
            <a:headEnd/>
            <a:tailEnd/>
          </a:ln>
        </p:spPr>
        <p:txBody>
          <a:bodyPr/>
          <a:lstStyle/>
          <a:p>
            <a:endParaRPr lang="hu-HU"/>
          </a:p>
        </p:txBody>
      </p:sp>
      <p:pic>
        <p:nvPicPr>
          <p:cNvPr id="14340" name="Kép 1" descr="The Workshop 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81200" y="-12700"/>
            <a:ext cx="70485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42" name="Line 5"/>
          <p:cNvSpPr>
            <a:spLocks noChangeShapeType="1"/>
          </p:cNvSpPr>
          <p:nvPr/>
        </p:nvSpPr>
        <p:spPr bwMode="auto">
          <a:xfrm>
            <a:off x="1600200" y="6172200"/>
            <a:ext cx="8686800" cy="0"/>
          </a:xfrm>
          <a:prstGeom prst="line">
            <a:avLst/>
          </a:prstGeom>
          <a:noFill/>
          <a:ln w="12700">
            <a:solidFill>
              <a:srgbClr val="C0C0C0"/>
            </a:solidFill>
            <a:round/>
            <a:headEnd/>
            <a:tailEnd/>
          </a:ln>
        </p:spPr>
        <p:txBody>
          <a:bodyPr/>
          <a:lstStyle/>
          <a:p>
            <a:endParaRPr lang="hu-HU"/>
          </a:p>
        </p:txBody>
      </p:sp>
      <p:sp>
        <p:nvSpPr>
          <p:cNvPr id="13320" name="Text Box 7"/>
          <p:cNvSpPr txBox="1">
            <a:spLocks noChangeArrowheads="1"/>
          </p:cNvSpPr>
          <p:nvPr/>
        </p:nvSpPr>
        <p:spPr bwMode="auto">
          <a:xfrm>
            <a:off x="1981200" y="1130300"/>
            <a:ext cx="8102600" cy="363538"/>
          </a:xfrm>
          <a:prstGeom prst="rect">
            <a:avLst/>
          </a:prstGeom>
          <a:solidFill>
            <a:srgbClr val="C0C0C0"/>
          </a:solidFill>
          <a:ln w="9525">
            <a:noFill/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/>
          <a:lstStyle/>
          <a:p>
            <a:pPr>
              <a:defRPr/>
            </a:pPr>
            <a:r>
              <a:rPr lang="hu-HU" sz="1400" dirty="0">
                <a:solidFill>
                  <a:srgbClr val="333399"/>
                </a:solidFill>
              </a:rPr>
              <a:t>	A képzés során fejlesztendő területek menüje </a:t>
            </a:r>
          </a:p>
        </p:txBody>
      </p:sp>
      <p:pic>
        <p:nvPicPr>
          <p:cNvPr id="14347" name="Picture 9" descr="C:\Documents and Settings\notebook\Desktop\DESK\szomuhely logo.jpg"/>
          <p:cNvPicPr>
            <a:picLocks noChangeAspect="1" noChangeArrowheads="1"/>
          </p:cNvPicPr>
          <p:nvPr/>
        </p:nvPicPr>
        <p:blipFill>
          <a:blip r:embed="rId3" r:link="rId4" cstate="print"/>
          <a:srcRect/>
          <a:stretch>
            <a:fillRect/>
          </a:stretch>
        </p:blipFill>
        <p:spPr bwMode="auto">
          <a:xfrm>
            <a:off x="8969376" y="6248401"/>
            <a:ext cx="733425" cy="295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49" name="Rectangle 8"/>
          <p:cNvSpPr>
            <a:spLocks noChangeArrowheads="1"/>
          </p:cNvSpPr>
          <p:nvPr/>
        </p:nvSpPr>
        <p:spPr bwMode="auto">
          <a:xfrm>
            <a:off x="2553104" y="2163041"/>
            <a:ext cx="6480719" cy="31633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u-HU" sz="1200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Hogyan kommunikáljunk, </a:t>
            </a:r>
            <a:r>
              <a:rPr lang="hu-HU" sz="1200" b="1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 nem értünk egyet</a:t>
            </a:r>
            <a:r>
              <a:rPr lang="hu-HU" sz="1200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 másikkal?</a:t>
            </a:r>
            <a:endParaRPr lang="hu-HU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Courier New" panose="02070309020205020404" pitchFamily="49" charset="0"/>
              <a:buChar char="o"/>
              <a:tabLst>
                <a:tab pos="678180" algn="l"/>
              </a:tabLst>
            </a:pPr>
            <a:r>
              <a:rPr lang="hu-HU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Hogyan történjen az </a:t>
            </a:r>
            <a:r>
              <a:rPr lang="hu-HU" sz="1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igények és vélemények</a:t>
            </a:r>
            <a:r>
              <a:rPr lang="hu-HU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ütköztetése?</a:t>
            </a:r>
          </a:p>
          <a:p>
            <a:pPr marL="342900" lvl="0" indent="-342900">
              <a:buFont typeface="Courier New" panose="02070309020205020404" pitchFamily="49" charset="0"/>
              <a:buChar char="o"/>
              <a:tabLst>
                <a:tab pos="678180" algn="l"/>
              </a:tabLst>
            </a:pPr>
            <a:r>
              <a:rPr lang="hu-HU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Miként kezeljük kollégáink </a:t>
            </a:r>
            <a:r>
              <a:rPr lang="hu-HU" sz="1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ellenvetéseit</a:t>
            </a:r>
            <a:r>
              <a:rPr lang="hu-HU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</a:p>
          <a:p>
            <a:pPr marL="342900" lvl="0" indent="-342900">
              <a:buFont typeface="Courier New" panose="02070309020205020404" pitchFamily="49" charset="0"/>
              <a:buChar char="o"/>
              <a:tabLst>
                <a:tab pos="678180" algn="l"/>
              </a:tabLst>
            </a:pPr>
            <a:r>
              <a:rPr lang="hu-HU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Mit jelent az </a:t>
            </a:r>
            <a:r>
              <a:rPr lang="hu-HU" sz="1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empatikus és konfrontatív ellenvélemény kezelés</a:t>
            </a:r>
            <a:r>
              <a:rPr lang="hu-HU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és mikor melyiket használjuk?</a:t>
            </a:r>
          </a:p>
          <a:p>
            <a:pPr marL="342900" lvl="0" indent="-342900">
              <a:buFont typeface="Courier New" panose="02070309020205020404" pitchFamily="49" charset="0"/>
              <a:buChar char="o"/>
              <a:tabLst>
                <a:tab pos="678180" algn="l"/>
              </a:tabLst>
            </a:pPr>
            <a:r>
              <a:rPr lang="hu-HU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Hogyan használjuk a „</a:t>
            </a:r>
            <a:r>
              <a:rPr lang="hu-HU" sz="1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megértő nyelvet”,</a:t>
            </a:r>
            <a:r>
              <a:rPr lang="hu-HU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ha nem értünk egyet a másikkal?</a:t>
            </a:r>
          </a:p>
          <a:p>
            <a:pPr marL="342900" lvl="0" indent="-342900">
              <a:buFont typeface="Courier New" panose="02070309020205020404" pitchFamily="49" charset="0"/>
              <a:buChar char="o"/>
              <a:tabLst>
                <a:tab pos="678180" algn="l"/>
              </a:tabLst>
            </a:pPr>
            <a:r>
              <a:rPr lang="hu-HU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Mik azok a </a:t>
            </a:r>
            <a:r>
              <a:rPr lang="hu-HU" sz="1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„közléssorompók”</a:t>
            </a:r>
            <a:r>
              <a:rPr lang="hu-HU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és miért kerüljük azok használatát?</a:t>
            </a:r>
          </a:p>
          <a:p>
            <a:pPr marL="342900" lvl="0" indent="-342900">
              <a:buFont typeface="Courier New" panose="02070309020205020404" pitchFamily="49" charset="0"/>
              <a:buChar char="o"/>
              <a:tabLst>
                <a:tab pos="678180" algn="l"/>
              </a:tabLst>
            </a:pPr>
            <a:r>
              <a:rPr lang="hu-HU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Hogyan és mire mondjunk </a:t>
            </a:r>
            <a:r>
              <a:rPr lang="hu-HU" sz="1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NEM</a:t>
            </a:r>
            <a:r>
              <a:rPr lang="hu-HU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</a:t>
            </a:r>
            <a:r>
              <a:rPr lang="hu-HU" sz="1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et</a:t>
            </a:r>
            <a:r>
              <a:rPr lang="hu-HU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hu-HU" sz="1200" u="sng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u-HU" sz="1200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Miként </a:t>
            </a:r>
            <a:r>
              <a:rPr lang="hu-HU" sz="1200" b="1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győzzük meg</a:t>
            </a:r>
            <a:r>
              <a:rPr lang="hu-HU" sz="1200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munkatársainkat?</a:t>
            </a:r>
            <a:endParaRPr lang="hu-HU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Courier New" panose="02070309020205020404" pitchFamily="49" charset="0"/>
              <a:buChar char="o"/>
              <a:tabLst>
                <a:tab pos="678180" algn="l"/>
              </a:tabLst>
            </a:pPr>
            <a:r>
              <a:rPr lang="hu-HU" sz="1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Kinek van igaza</a:t>
            </a:r>
            <a:r>
              <a:rPr lang="hu-HU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</a:p>
          <a:p>
            <a:pPr marL="342900" lvl="0" indent="-342900">
              <a:lnSpc>
                <a:spcPct val="107000"/>
              </a:lnSpc>
              <a:buFont typeface="Courier New" panose="02070309020205020404" pitchFamily="49" charset="0"/>
              <a:buChar char="o"/>
              <a:tabLst>
                <a:tab pos="678180" algn="l"/>
              </a:tabLst>
            </a:pPr>
            <a:r>
              <a:rPr lang="hu-HU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Mit tanulhatunk a </a:t>
            </a:r>
            <a:r>
              <a:rPr lang="hu-HU" sz="1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több ezer éve élt klasszisoktól</a:t>
            </a:r>
            <a:r>
              <a:rPr lang="hu-HU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 meggyőzésben?</a:t>
            </a:r>
          </a:p>
          <a:p>
            <a:pPr marL="342900" lvl="0" indent="-342900">
              <a:lnSpc>
                <a:spcPct val="107000"/>
              </a:lnSpc>
              <a:buFont typeface="Courier New" panose="02070309020205020404" pitchFamily="49" charset="0"/>
              <a:buChar char="o"/>
              <a:tabLst>
                <a:tab pos="678180" algn="l"/>
              </a:tabLst>
            </a:pPr>
            <a:r>
              <a:rPr lang="hu-HU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Melyek azok </a:t>
            </a:r>
            <a:r>
              <a:rPr lang="hu-HU" sz="1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pszichológiai trükkök</a:t>
            </a:r>
            <a:r>
              <a:rPr lang="hu-HU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melyek segítenek a másik meggyőzésében?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Courier New" panose="02070309020205020404" pitchFamily="49" charset="0"/>
              <a:buChar char="o"/>
              <a:tabLst>
                <a:tab pos="678180" algn="l"/>
              </a:tabLst>
            </a:pPr>
            <a:r>
              <a:rPr lang="hu-HU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Melyek a leghatásosabb </a:t>
            </a:r>
            <a:r>
              <a:rPr lang="hu-HU" sz="1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érvrendszerek</a:t>
            </a:r>
            <a:r>
              <a:rPr lang="hu-HU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</a:p>
          <a:p>
            <a:endParaRPr lang="hu-HU" sz="1100" dirty="0">
              <a:solidFill>
                <a:srgbClr val="000066"/>
              </a:solidFill>
              <a:latin typeface="Calibri" pitchFamily="34" charset="0"/>
            </a:endParaRPr>
          </a:p>
        </p:txBody>
      </p:sp>
      <p:sp>
        <p:nvSpPr>
          <p:cNvPr id="11" name="Rectangle 5"/>
          <p:cNvSpPr>
            <a:spLocks noChangeArrowheads="1"/>
          </p:cNvSpPr>
          <p:nvPr/>
        </p:nvSpPr>
        <p:spPr bwMode="auto">
          <a:xfrm>
            <a:off x="1905000" y="6178550"/>
            <a:ext cx="303887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tabLst>
                <a:tab pos="2743200" algn="ctr"/>
                <a:tab pos="5486400" algn="r"/>
              </a:tabLst>
            </a:pPr>
            <a:r>
              <a:rPr lang="hu-HU" sz="1600" dirty="0">
                <a:solidFill>
                  <a:srgbClr val="999999"/>
                </a:solidFill>
                <a:latin typeface="Calibri" pitchFamily="34" charset="0"/>
                <a:cs typeface="Times New Roman" pitchFamily="18" charset="0"/>
              </a:rPr>
              <a:t>Dr. Mosonyi Tamás Szóműhely</a:t>
            </a:r>
            <a:r>
              <a:rPr lang="hu-HU" dirty="0">
                <a:solidFill>
                  <a:srgbClr val="999999"/>
                </a:solidFill>
                <a:latin typeface="Tahoma" pitchFamily="34" charset="0"/>
                <a:cs typeface="Times New Roman" pitchFamily="18" charset="0"/>
              </a:rPr>
              <a:t> </a:t>
            </a:r>
            <a:endParaRPr lang="hu-HU" sz="2400" dirty="0">
              <a:latin typeface="Times New Roman" pitchFamily="18" charset="0"/>
            </a:endParaRPr>
          </a:p>
        </p:txBody>
      </p:sp>
      <p:pic>
        <p:nvPicPr>
          <p:cNvPr id="15" name="Picture 2" descr="C:\Users\Dr. Mosonyi Tamás\Documents\Tréning\AATréning cégek részére\Delphi\2014\ügyfélkapcsolatok 004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9264352" y="3284985"/>
            <a:ext cx="1171004" cy="86591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812388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Lekerekített téglalap 13"/>
          <p:cNvSpPr/>
          <p:nvPr/>
        </p:nvSpPr>
        <p:spPr>
          <a:xfrm>
            <a:off x="2482079" y="1628800"/>
            <a:ext cx="6480720" cy="4320480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3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33C7FCF-DFA7-4B88-9453-6ADFD10593AB}" type="slidenum">
              <a:rPr lang="hu-HU"/>
              <a:pPr>
                <a:defRPr/>
              </a:pPr>
              <a:t>5</a:t>
            </a:fld>
            <a:endParaRPr lang="hu-HU" dirty="0"/>
          </a:p>
        </p:txBody>
      </p:sp>
      <p:sp>
        <p:nvSpPr>
          <p:cNvPr id="14339" name="Line 2"/>
          <p:cNvSpPr>
            <a:spLocks noChangeShapeType="1"/>
          </p:cNvSpPr>
          <p:nvPr/>
        </p:nvSpPr>
        <p:spPr bwMode="auto">
          <a:xfrm>
            <a:off x="1600200" y="787400"/>
            <a:ext cx="8686800" cy="0"/>
          </a:xfrm>
          <a:prstGeom prst="line">
            <a:avLst/>
          </a:prstGeom>
          <a:noFill/>
          <a:ln w="12700">
            <a:solidFill>
              <a:srgbClr val="C0C0C0"/>
            </a:solidFill>
            <a:round/>
            <a:headEnd/>
            <a:tailEnd/>
          </a:ln>
        </p:spPr>
        <p:txBody>
          <a:bodyPr/>
          <a:lstStyle/>
          <a:p>
            <a:endParaRPr lang="hu-HU"/>
          </a:p>
        </p:txBody>
      </p:sp>
      <p:pic>
        <p:nvPicPr>
          <p:cNvPr id="14340" name="Kép 1" descr="The Workshop 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81200" y="-12700"/>
            <a:ext cx="70485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42" name="Line 5"/>
          <p:cNvSpPr>
            <a:spLocks noChangeShapeType="1"/>
          </p:cNvSpPr>
          <p:nvPr/>
        </p:nvSpPr>
        <p:spPr bwMode="auto">
          <a:xfrm>
            <a:off x="1600200" y="6172200"/>
            <a:ext cx="8686800" cy="0"/>
          </a:xfrm>
          <a:prstGeom prst="line">
            <a:avLst/>
          </a:prstGeom>
          <a:noFill/>
          <a:ln w="12700">
            <a:solidFill>
              <a:srgbClr val="C0C0C0"/>
            </a:solidFill>
            <a:round/>
            <a:headEnd/>
            <a:tailEnd/>
          </a:ln>
        </p:spPr>
        <p:txBody>
          <a:bodyPr/>
          <a:lstStyle/>
          <a:p>
            <a:endParaRPr lang="hu-HU"/>
          </a:p>
        </p:txBody>
      </p:sp>
      <p:sp>
        <p:nvSpPr>
          <p:cNvPr id="13320" name="Text Box 7"/>
          <p:cNvSpPr txBox="1">
            <a:spLocks noChangeArrowheads="1"/>
          </p:cNvSpPr>
          <p:nvPr/>
        </p:nvSpPr>
        <p:spPr bwMode="auto">
          <a:xfrm>
            <a:off x="1981200" y="1130300"/>
            <a:ext cx="8102600" cy="363538"/>
          </a:xfrm>
          <a:prstGeom prst="rect">
            <a:avLst/>
          </a:prstGeom>
          <a:solidFill>
            <a:srgbClr val="C0C0C0"/>
          </a:solidFill>
          <a:ln w="9525">
            <a:noFill/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/>
          <a:lstStyle/>
          <a:p>
            <a:pPr>
              <a:defRPr/>
            </a:pPr>
            <a:r>
              <a:rPr lang="hu-HU" sz="1400" dirty="0">
                <a:solidFill>
                  <a:srgbClr val="333399"/>
                </a:solidFill>
              </a:rPr>
              <a:t>	A képzés során fejlesztendő területek menüje </a:t>
            </a:r>
          </a:p>
        </p:txBody>
      </p:sp>
      <p:pic>
        <p:nvPicPr>
          <p:cNvPr id="14347" name="Picture 9" descr="C:\Documents and Settings\notebook\Desktop\DESK\szomuhely logo.jpg"/>
          <p:cNvPicPr>
            <a:picLocks noChangeAspect="1" noChangeArrowheads="1"/>
          </p:cNvPicPr>
          <p:nvPr/>
        </p:nvPicPr>
        <p:blipFill>
          <a:blip r:embed="rId3" r:link="rId4" cstate="print"/>
          <a:srcRect/>
          <a:stretch>
            <a:fillRect/>
          </a:stretch>
        </p:blipFill>
        <p:spPr bwMode="auto">
          <a:xfrm>
            <a:off x="8969376" y="6248401"/>
            <a:ext cx="733425" cy="295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49" name="Rectangle 8"/>
          <p:cNvSpPr>
            <a:spLocks noChangeArrowheads="1"/>
          </p:cNvSpPr>
          <p:nvPr/>
        </p:nvSpPr>
        <p:spPr bwMode="auto">
          <a:xfrm>
            <a:off x="2991775" y="2012124"/>
            <a:ext cx="5971024" cy="44477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u-HU" sz="1200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Mit kell tudnom a t</a:t>
            </a:r>
            <a:r>
              <a:rPr lang="hu-HU" sz="1200" b="1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estbeszédről</a:t>
            </a:r>
            <a:r>
              <a:rPr lang="hu-HU" sz="1200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  <a:endParaRPr lang="hu-HU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hu-HU" sz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Miért mondjuk, hogy </a:t>
            </a:r>
            <a:r>
              <a:rPr lang="hu-HU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testbeszéd ereje nagyobb</a:t>
            </a:r>
            <a:r>
              <a:rPr lang="hu-HU" sz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mint a szavaké?</a:t>
            </a:r>
            <a:endParaRPr lang="hu-HU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hu-HU" sz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Mire figyeljünk gesztusainknál?</a:t>
            </a:r>
            <a:endParaRPr lang="hu-HU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hu-HU" sz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Milyen gesztusokat </a:t>
            </a:r>
            <a:r>
              <a:rPr lang="hu-HU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kerüljünk el</a:t>
            </a:r>
            <a:r>
              <a:rPr lang="hu-HU" sz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tudatosan?</a:t>
            </a:r>
          </a:p>
          <a:p>
            <a:pPr marL="342900" lvl="0" indent="-34290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hu-HU" sz="12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Melyek az </a:t>
            </a:r>
            <a:r>
              <a:rPr lang="hu-HU" sz="12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erőfölényt közvetítő </a:t>
            </a:r>
            <a:r>
              <a:rPr lang="hu-HU" sz="12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gesztusok?</a:t>
            </a:r>
            <a:endParaRPr lang="hu-HU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Courier New" panose="02070309020205020404" pitchFamily="49" charset="0"/>
              <a:buChar char="o"/>
            </a:pPr>
            <a:r>
              <a:rPr lang="hu-HU" sz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Melyek azok a testbeszéd elemek, amelyeket </a:t>
            </a:r>
            <a:r>
              <a:rPr lang="hu-HU" sz="1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tudatosan használjunk</a:t>
            </a:r>
            <a:r>
              <a:rPr lang="hu-HU" sz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 mindennapi kommunikációban?</a:t>
            </a:r>
          </a:p>
          <a:p>
            <a:pPr marL="342900" lvl="0" indent="-342900">
              <a:buFont typeface="Courier New" panose="02070309020205020404" pitchFamily="49" charset="0"/>
              <a:buChar char="o"/>
            </a:pPr>
            <a:r>
              <a:rPr lang="hu-HU" sz="12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Mire figyeljünk a </a:t>
            </a:r>
            <a:r>
              <a:rPr lang="hu-HU" sz="12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térközszabályozásná</a:t>
            </a:r>
            <a:r>
              <a:rPr lang="hu-HU" sz="12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l?</a:t>
            </a:r>
          </a:p>
          <a:p>
            <a:pPr marL="342900" lvl="0" indent="-342900">
              <a:buFont typeface="Courier New" panose="02070309020205020404" pitchFamily="49" charset="0"/>
              <a:buChar char="o"/>
            </a:pPr>
            <a:r>
              <a:rPr lang="hu-HU" sz="12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Mit érdemes tudnunk az </a:t>
            </a:r>
            <a:r>
              <a:rPr lang="hu-HU" sz="12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érintésről?</a:t>
            </a:r>
            <a:endParaRPr lang="hu-HU" sz="1200" b="1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hu-HU" sz="1200" u="sng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u-HU" sz="1200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Hogyan bánjak a </a:t>
            </a:r>
            <a:r>
              <a:rPr lang="hu-HU" sz="1200" b="1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különösen nehéz munkatársakkal</a:t>
            </a:r>
            <a:r>
              <a:rPr lang="hu-HU" sz="1200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  <a:endParaRPr lang="hu-HU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Courier New" panose="02070309020205020404" pitchFamily="49" charset="0"/>
              <a:buChar char="o"/>
              <a:tabLst>
                <a:tab pos="678180" algn="l"/>
              </a:tabLst>
            </a:pPr>
            <a:r>
              <a:rPr lang="hu-HU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Hogyan kezeljük az</a:t>
            </a:r>
            <a:r>
              <a:rPr lang="hu-HU" sz="1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erős indulatokat</a:t>
            </a:r>
            <a:r>
              <a:rPr lang="hu-HU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</a:p>
          <a:p>
            <a:pPr marL="342900" lvl="0" indent="-342900">
              <a:lnSpc>
                <a:spcPct val="107000"/>
              </a:lnSpc>
              <a:buFont typeface="Courier New" panose="02070309020205020404" pitchFamily="49" charset="0"/>
              <a:buChar char="o"/>
              <a:tabLst>
                <a:tab pos="678180" algn="l"/>
              </a:tabLst>
            </a:pPr>
            <a:r>
              <a:rPr lang="hu-HU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Mit kezdjünk a</a:t>
            </a:r>
            <a:r>
              <a:rPr lang="hu-HU" sz="1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megemelt hangnemmel</a:t>
            </a:r>
            <a:r>
              <a:rPr lang="hu-HU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  <a:r>
              <a:rPr lang="hu-HU" sz="1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342900" lvl="0" indent="-342900">
              <a:lnSpc>
                <a:spcPct val="107000"/>
              </a:lnSpc>
              <a:buFont typeface="Courier New" panose="02070309020205020404" pitchFamily="49" charset="0"/>
              <a:buChar char="o"/>
              <a:tabLst>
                <a:tab pos="678180" algn="l"/>
              </a:tabLst>
            </a:pPr>
            <a:r>
              <a:rPr lang="hu-HU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Ki az a </a:t>
            </a:r>
            <a:r>
              <a:rPr lang="hu-HU" sz="12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„</a:t>
            </a:r>
            <a:r>
              <a:rPr lang="hu-HU" sz="12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hormo</a:t>
            </a:r>
            <a:r>
              <a:rPr lang="hu-HU" sz="12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sapiens?</a:t>
            </a:r>
            <a:endParaRPr lang="hu-HU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Courier New" panose="02070309020205020404" pitchFamily="49" charset="0"/>
              <a:buChar char="o"/>
              <a:tabLst>
                <a:tab pos="678180" algn="l"/>
              </a:tabLst>
            </a:pPr>
            <a:r>
              <a:rPr lang="hu-HU" sz="1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Meggyőzni, vagy legyőzni</a:t>
            </a:r>
            <a:r>
              <a:rPr lang="hu-HU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</a:p>
          <a:p>
            <a:pPr marL="342900" lvl="0" indent="-342900">
              <a:lnSpc>
                <a:spcPct val="107000"/>
              </a:lnSpc>
              <a:buFont typeface="Courier New" panose="02070309020205020404" pitchFamily="49" charset="0"/>
              <a:buChar char="o"/>
              <a:tabLst>
                <a:tab pos="678180" algn="l"/>
              </a:tabLst>
            </a:pPr>
            <a:r>
              <a:rPr lang="hu-HU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Mit kell tudnunk </a:t>
            </a:r>
            <a:r>
              <a:rPr lang="hu-HU" sz="12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az elengedésről</a:t>
            </a:r>
            <a:r>
              <a:rPr lang="hu-HU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  <a:endParaRPr lang="hu-HU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78180">
              <a:lnSpc>
                <a:spcPct val="107000"/>
              </a:lnSpc>
              <a:spcAft>
                <a:spcPts val="800"/>
              </a:spcAft>
            </a:pPr>
            <a:r>
              <a:rPr lang="hu-H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endParaRPr lang="hu-HU" sz="1200" dirty="0">
              <a:solidFill>
                <a:srgbClr val="000066"/>
              </a:solidFill>
              <a:latin typeface="Calibri" pitchFamily="34" charset="0"/>
            </a:endParaRPr>
          </a:p>
          <a:p>
            <a:r>
              <a:rPr lang="hu-HU" sz="1200" b="1" dirty="0">
                <a:solidFill>
                  <a:srgbClr val="000066"/>
                </a:solidFill>
                <a:latin typeface="Calibri" pitchFamily="34" charset="0"/>
              </a:rPr>
              <a:t> </a:t>
            </a:r>
          </a:p>
          <a:p>
            <a:endParaRPr lang="hu-HU" sz="1100" dirty="0">
              <a:solidFill>
                <a:srgbClr val="000066"/>
              </a:solidFill>
              <a:latin typeface="Calibri" pitchFamily="34" charset="0"/>
            </a:endParaRPr>
          </a:p>
        </p:txBody>
      </p:sp>
      <p:sp>
        <p:nvSpPr>
          <p:cNvPr id="11" name="Rectangle 5"/>
          <p:cNvSpPr>
            <a:spLocks noChangeArrowheads="1"/>
          </p:cNvSpPr>
          <p:nvPr/>
        </p:nvSpPr>
        <p:spPr bwMode="auto">
          <a:xfrm>
            <a:off x="1905000" y="6178550"/>
            <a:ext cx="303887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tabLst>
                <a:tab pos="2743200" algn="ctr"/>
                <a:tab pos="5486400" algn="r"/>
              </a:tabLst>
            </a:pPr>
            <a:r>
              <a:rPr lang="hu-HU" sz="1600" dirty="0">
                <a:solidFill>
                  <a:srgbClr val="999999"/>
                </a:solidFill>
                <a:latin typeface="Calibri" pitchFamily="34" charset="0"/>
                <a:cs typeface="Times New Roman" pitchFamily="18" charset="0"/>
              </a:rPr>
              <a:t>Dr. Mosonyi Tamás Szóműhely</a:t>
            </a:r>
            <a:r>
              <a:rPr lang="hu-HU" dirty="0">
                <a:solidFill>
                  <a:srgbClr val="999999"/>
                </a:solidFill>
                <a:latin typeface="Tahoma" pitchFamily="34" charset="0"/>
                <a:cs typeface="Times New Roman" pitchFamily="18" charset="0"/>
              </a:rPr>
              <a:t> </a:t>
            </a:r>
            <a:endParaRPr lang="hu-HU" sz="2400" dirty="0">
              <a:latin typeface="Times New Roman" pitchFamily="18" charset="0"/>
            </a:endParaRPr>
          </a:p>
        </p:txBody>
      </p:sp>
      <p:pic>
        <p:nvPicPr>
          <p:cNvPr id="15" name="Picture 2" descr="C:\Users\Dr. Mosonyi Tamás\Documents\Tréning\AATréning cégek részére\Delphi\2014\ügyfélkapcsolatok 004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9264352" y="3284985"/>
            <a:ext cx="1171004" cy="86591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5748972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532</Words>
  <Application>Microsoft Office PowerPoint</Application>
  <PresentationFormat>Szélesvásznú</PresentationFormat>
  <Paragraphs>82</Paragraphs>
  <Slides>5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7</vt:i4>
      </vt:variant>
      <vt:variant>
        <vt:lpstr>Téma</vt:lpstr>
      </vt:variant>
      <vt:variant>
        <vt:i4>1</vt:i4>
      </vt:variant>
      <vt:variant>
        <vt:lpstr>Diacímek</vt:lpstr>
      </vt:variant>
      <vt:variant>
        <vt:i4>5</vt:i4>
      </vt:variant>
    </vt:vector>
  </HeadingPairs>
  <TitlesOfParts>
    <vt:vector size="13" baseType="lpstr">
      <vt:lpstr>Arial</vt:lpstr>
      <vt:lpstr>Bodoni MT</vt:lpstr>
      <vt:lpstr>Calibri</vt:lpstr>
      <vt:lpstr>Calibri Light</vt:lpstr>
      <vt:lpstr>Courier New</vt:lpstr>
      <vt:lpstr>Tahoma</vt:lpstr>
      <vt:lpstr>Times New Roman</vt:lpstr>
      <vt:lpstr>Office-téma</vt:lpstr>
      <vt:lpstr>Kommunikáció a harmonikus munkakapcsolatért  Személyközi kommunikáció fejlesztése a munkahelyi gyakorlatban </vt:lpstr>
      <vt:lpstr>PowerPoint-bemutató</vt:lpstr>
      <vt:lpstr>PowerPoint-bemutató</vt:lpstr>
      <vt:lpstr>PowerPoint-bemutató</vt:lpstr>
      <vt:lpstr>PowerPoint-bemutató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Kommunikáció a harmonikus munkakapcsolatért  Személyközi kommunikáció fejlesztése a munkahelyi gyakorlatban </dc:title>
  <dc:creator>Al-Rashed Ahmed T-Helper Consulting Kft.</dc:creator>
  <cp:lastModifiedBy>Al-Rashed Ahmed T-Helper Consulting Kft.</cp:lastModifiedBy>
  <cp:revision>1</cp:revision>
  <dcterms:created xsi:type="dcterms:W3CDTF">2023-03-22T11:54:12Z</dcterms:created>
  <dcterms:modified xsi:type="dcterms:W3CDTF">2023-03-22T12:02:22Z</dcterms:modified>
</cp:coreProperties>
</file>