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602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unkahelyi_rend_és_céldátu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934" y="164592"/>
            <a:ext cx="4619652" cy="65288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Minimum adatbekérés, ha nincs termékinformáció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Általános adatbekérő igen – általános, beazonosíthatatlan nyilatkozat nem.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731520" y="1325880"/>
            <a:ext cx="5212080" cy="187452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731520" y="1325880"/>
            <a:ext cx="73152" cy="187452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96112" y="1435608"/>
            <a:ext cx="491947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Mit kell legalább bekérni?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6112" y="1764792"/>
            <a:ext cx="491947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Termék, cikkszám, csomagolási konfiguráció, értékesítési kiszerelés, csomagolási rétegek, komponensek, anyag, tömeg, food-contact státusz, beszállító, gyártási/forgalmazási ország, dokumentumverzió</a:t>
            </a:r>
            <a:r>
              <a:rPr lang="hu-HU" sz="1130" dirty="0">
                <a:solidFill>
                  <a:srgbClr val="18202A"/>
                </a:solidFill>
              </a:rPr>
              <a:t> jelenleg is vannak de jelenleg nem az idővonalnak megfelelően. </a:t>
            </a:r>
            <a:r>
              <a:rPr lang="en-US" sz="1130" dirty="0">
                <a:solidFill>
                  <a:srgbClr val="18202A"/>
                </a:solidFill>
              </a:rPr>
              <a:t>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6355080" y="1325880"/>
            <a:ext cx="5029200" cy="1874520"/>
          </a:xfrm>
          <a:prstGeom prst="rect">
            <a:avLst/>
          </a:prstGeom>
          <a:solidFill>
            <a:srgbClr val="FFF0E8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6355080" y="1325880"/>
            <a:ext cx="73152" cy="1874520"/>
          </a:xfrm>
          <a:prstGeom prst="rect">
            <a:avLst/>
          </a:prstGeom>
          <a:solidFill>
            <a:srgbClr val="A63636"/>
          </a:solidFill>
          <a:ln w="12700">
            <a:solidFill>
              <a:srgbClr val="A636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6519672" y="1435608"/>
            <a:ext cx="47365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 nem elég?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519672" y="1764792"/>
            <a:ext cx="473659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„A csomagolás PPWR compliant.” Termékazonosító, dátum, jogszabályi pont, vizsgálati alap, anyagadat és alátámasztó dokumentum nélkül ez nem használható bizonyításra.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731520" y="3657600"/>
            <a:ext cx="5212080" cy="155448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731520" y="3657600"/>
            <a:ext cx="73152" cy="155448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96112" y="3767328"/>
            <a:ext cx="491947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 használható?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96112" y="4096512"/>
            <a:ext cx="4919472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Konkrét csomagolási egységhez kapcsolt nyilatkozat/dokumentum: dátummal, verzióval, aláíróval, jogszabályi hivatkozással, anyag- és komponens-adatokkal, vizsgálati vagy beszállítói alappal.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6355080" y="3657600"/>
            <a:ext cx="5029200" cy="1554480"/>
          </a:xfrm>
          <a:prstGeom prst="rect">
            <a:avLst/>
          </a:prstGeom>
          <a:solidFill>
            <a:srgbClr val="F4F4F4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6355080" y="3657600"/>
            <a:ext cx="73152" cy="155448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6519672" y="3767328"/>
            <a:ext cx="47365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Tanácsadói elv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19672" y="4096512"/>
            <a:ext cx="4736592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Nem túlkérés, hanem bizonyítási minimum: azt kérjük, ami a szerepkör, a megfelelés, a partneri adatszolgáltatás és a visszahívhatóság igazolásához szükséges.</a:t>
            </a:r>
            <a:endParaRPr lang="en-US" sz="1130" dirty="0"/>
          </a:p>
        </p:txBody>
      </p:sp>
      <p:sp>
        <p:nvSpPr>
          <p:cNvPr id="23" name="Text 21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16. cikk; 38–39. cikk; VII. melléklet.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Nyomonkövethetőség – a visszahívhatóság alapja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legnagyobb gyakorlati probléma nem a nyilatkozat elkészítése, hanem a tételhez kötött bizonyíthatóság.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 5"/>
          <p:cNvSpPr/>
          <p:nvPr/>
        </p:nvSpPr>
        <p:spPr>
          <a:xfrm>
            <a:off x="777240" y="1417320"/>
            <a:ext cx="106984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4A"/>
                </a:solidFill>
              </a:rPr>
              <a:t>Csomagolási egység → tétel → dokumentumverzió → beszállító → piacra hozatali ország → vevői kör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77240" y="2148840"/>
            <a:ext cx="3246120" cy="132588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Shape 7"/>
          <p:cNvSpPr/>
          <p:nvPr/>
        </p:nvSpPr>
        <p:spPr>
          <a:xfrm>
            <a:off x="777240" y="2148840"/>
            <a:ext cx="73152" cy="132588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Text 8"/>
          <p:cNvSpPr/>
          <p:nvPr/>
        </p:nvSpPr>
        <p:spPr>
          <a:xfrm>
            <a:off x="941832" y="2258568"/>
            <a:ext cx="29535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Mit kell összekötni?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41832" y="2587752"/>
            <a:ext cx="295351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Cikkszám, csomagolási konfiguráció, tétel, dokumentum, szállító, ország, vevő, módosítás és nyilatkozati verzió.</a:t>
            </a:r>
            <a:endParaRPr lang="en-US" sz="1130" dirty="0"/>
          </a:p>
        </p:txBody>
      </p:sp>
      <p:sp>
        <p:nvSpPr>
          <p:cNvPr id="12" name="Shape 10"/>
          <p:cNvSpPr/>
          <p:nvPr/>
        </p:nvSpPr>
        <p:spPr>
          <a:xfrm>
            <a:off x="4480560" y="2148840"/>
            <a:ext cx="3246120" cy="132588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Shape 11"/>
          <p:cNvSpPr/>
          <p:nvPr/>
        </p:nvSpPr>
        <p:spPr>
          <a:xfrm>
            <a:off x="4480560" y="2148840"/>
            <a:ext cx="73152" cy="132588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4" name="Text 12"/>
          <p:cNvSpPr/>
          <p:nvPr/>
        </p:nvSpPr>
        <p:spPr>
          <a:xfrm>
            <a:off x="4645152" y="2258568"/>
            <a:ext cx="29535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Miért fontos?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645152" y="2587752"/>
            <a:ext cx="295351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Nemmegfelelőség esetén pontosan meg kell mondani, mely tételt, vevőt, országot vagy csomagolási verziót kell javítani, visszavonni vagy visszahívni.</a:t>
            </a:r>
            <a:endParaRPr lang="en-US" sz="1130" dirty="0"/>
          </a:p>
        </p:txBody>
      </p:sp>
      <p:sp>
        <p:nvSpPr>
          <p:cNvPr id="16" name="Shape 14"/>
          <p:cNvSpPr/>
          <p:nvPr/>
        </p:nvSpPr>
        <p:spPr>
          <a:xfrm>
            <a:off x="8183880" y="2148840"/>
            <a:ext cx="3246120" cy="132588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Shape 15"/>
          <p:cNvSpPr/>
          <p:nvPr/>
        </p:nvSpPr>
        <p:spPr>
          <a:xfrm>
            <a:off x="8183880" y="2148840"/>
            <a:ext cx="73152" cy="132588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8" name="Text 16"/>
          <p:cNvSpPr/>
          <p:nvPr/>
        </p:nvSpPr>
        <p:spPr>
          <a:xfrm>
            <a:off x="8348472" y="2258568"/>
            <a:ext cx="29535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 legyen a rendszerben?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348472" y="2587752"/>
            <a:ext cx="295351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Azonosító, dátum, verzió, partner, vizsgálati alap, dokumentáció, változáskezelési napló, és a döntési indoklás röviden.</a:t>
            </a:r>
            <a:endParaRPr lang="en-US" sz="1130" dirty="0"/>
          </a:p>
        </p:txBody>
      </p:sp>
      <p:sp>
        <p:nvSpPr>
          <p:cNvPr id="20" name="Text 18"/>
          <p:cNvSpPr/>
          <p:nvPr/>
        </p:nvSpPr>
        <p:spPr>
          <a:xfrm>
            <a:off x="868680" y="3977640"/>
            <a:ext cx="1024128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8202A"/>
                </a:solidFill>
              </a:rPr>
              <a:t>A nyomonkövethetőség nem csak címke. A csomagolási adat, a beszállítói dokumentum és a piacra hozatali esemény összekapcsolása. Ez teszi lehetővé, hogy egy hibás alapanyag, hiányzó PFAS-igazolás vagy nem megfelelő nehézfém-adat esetén ne a teljes termékkört kelljen kezelni, hanem az érintett tételt.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15. cikk (5)–(9), 18–21. cikk; termékmegfelelőségi logika: korrekció, visszavonás, visszahívás.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Folyamatábra – adatbekéréstől az ellenőrzésig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teljes lánc akkor működik, ha minden lépés dokumentált és visszakereshető.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594360" y="1920240"/>
            <a:ext cx="2057400" cy="123444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594360" y="1920240"/>
            <a:ext cx="73152" cy="123444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758952" y="20299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Adatbekérés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58952" y="2359152"/>
            <a:ext cx="17647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csomagolási BOM, anyag, tömeg, food-contact, beszállító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2651760" y="2542032"/>
            <a:ext cx="210312" cy="0"/>
          </a:xfrm>
          <a:prstGeom prst="line">
            <a:avLst/>
          </a:prstGeom>
          <a:noFill/>
          <a:ln w="19050">
            <a:solidFill>
              <a:srgbClr val="56616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2862072" y="1920240"/>
            <a:ext cx="2057400" cy="123444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Shape 11"/>
          <p:cNvSpPr/>
          <p:nvPr/>
        </p:nvSpPr>
        <p:spPr>
          <a:xfrm>
            <a:off x="2862072" y="1920240"/>
            <a:ext cx="73152" cy="123444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4" name="Text 12"/>
          <p:cNvSpPr/>
          <p:nvPr/>
        </p:nvSpPr>
        <p:spPr>
          <a:xfrm>
            <a:off x="3026664" y="20299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Dokumentáció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026664" y="2359152"/>
            <a:ext cx="17647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VII. melléklet, vizsgálatok, kockázatok, változáskezelés</a:t>
            </a:r>
            <a:endParaRPr lang="en-US" sz="1130" dirty="0"/>
          </a:p>
        </p:txBody>
      </p:sp>
      <p:sp>
        <p:nvSpPr>
          <p:cNvPr id="16" name="Shape 14"/>
          <p:cNvSpPr/>
          <p:nvPr/>
        </p:nvSpPr>
        <p:spPr>
          <a:xfrm>
            <a:off x="4919472" y="2542032"/>
            <a:ext cx="210312" cy="0"/>
          </a:xfrm>
          <a:prstGeom prst="line">
            <a:avLst/>
          </a:prstGeom>
          <a:noFill/>
          <a:ln w="19050">
            <a:solidFill>
              <a:srgbClr val="56616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Shape 15"/>
          <p:cNvSpPr/>
          <p:nvPr/>
        </p:nvSpPr>
        <p:spPr>
          <a:xfrm>
            <a:off x="5129784" y="1920240"/>
            <a:ext cx="2057400" cy="123444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8" name="Shape 16"/>
          <p:cNvSpPr/>
          <p:nvPr/>
        </p:nvSpPr>
        <p:spPr>
          <a:xfrm>
            <a:off x="5129784" y="1920240"/>
            <a:ext cx="73152" cy="123444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9" name="Text 17"/>
          <p:cNvSpPr/>
          <p:nvPr/>
        </p:nvSpPr>
        <p:spPr>
          <a:xfrm>
            <a:off x="5294376" y="20299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EU-nyilatkozat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294376" y="2359152"/>
            <a:ext cx="17647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manufacturer jogi felelősségvállalása</a:t>
            </a:r>
            <a:endParaRPr lang="en-US" sz="1130" dirty="0"/>
          </a:p>
        </p:txBody>
      </p:sp>
      <p:sp>
        <p:nvSpPr>
          <p:cNvPr id="21" name="Shape 19"/>
          <p:cNvSpPr/>
          <p:nvPr/>
        </p:nvSpPr>
        <p:spPr>
          <a:xfrm>
            <a:off x="7187184" y="2542032"/>
            <a:ext cx="210312" cy="0"/>
          </a:xfrm>
          <a:prstGeom prst="line">
            <a:avLst/>
          </a:prstGeom>
          <a:noFill/>
          <a:ln w="19050">
            <a:solidFill>
              <a:srgbClr val="56616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2" name="Shape 20"/>
          <p:cNvSpPr/>
          <p:nvPr/>
        </p:nvSpPr>
        <p:spPr>
          <a:xfrm>
            <a:off x="7397496" y="1920240"/>
            <a:ext cx="2057400" cy="123444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3" name="Shape 21"/>
          <p:cNvSpPr/>
          <p:nvPr/>
        </p:nvSpPr>
        <p:spPr>
          <a:xfrm>
            <a:off x="7397496" y="1920240"/>
            <a:ext cx="73152" cy="123444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Text 22"/>
          <p:cNvSpPr/>
          <p:nvPr/>
        </p:nvSpPr>
        <p:spPr>
          <a:xfrm>
            <a:off x="7562088" y="20299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Piacra bocsátás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562088" y="2359152"/>
            <a:ext cx="17647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tétel, ország, dátum, vevői lánc</a:t>
            </a:r>
            <a:endParaRPr lang="en-US" sz="1130" dirty="0"/>
          </a:p>
        </p:txBody>
      </p:sp>
      <p:sp>
        <p:nvSpPr>
          <p:cNvPr id="26" name="Shape 24"/>
          <p:cNvSpPr/>
          <p:nvPr/>
        </p:nvSpPr>
        <p:spPr>
          <a:xfrm>
            <a:off x="9454896" y="2542032"/>
            <a:ext cx="210312" cy="0"/>
          </a:xfrm>
          <a:prstGeom prst="line">
            <a:avLst/>
          </a:prstGeom>
          <a:noFill/>
          <a:ln w="19050">
            <a:solidFill>
              <a:srgbClr val="56616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7" name="Shape 25"/>
          <p:cNvSpPr/>
          <p:nvPr/>
        </p:nvSpPr>
        <p:spPr>
          <a:xfrm>
            <a:off x="9665208" y="1920240"/>
            <a:ext cx="2057400" cy="123444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8" name="Shape 26"/>
          <p:cNvSpPr/>
          <p:nvPr/>
        </p:nvSpPr>
        <p:spPr>
          <a:xfrm>
            <a:off x="9665208" y="1920240"/>
            <a:ext cx="73152" cy="123444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9" name="Text 27"/>
          <p:cNvSpPr/>
          <p:nvPr/>
        </p:nvSpPr>
        <p:spPr>
          <a:xfrm>
            <a:off x="9829800" y="20299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Hatósági ellenőrzés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829800" y="2359152"/>
            <a:ext cx="17647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bizonyítás, korrekció, visszahívás</a:t>
            </a:r>
            <a:endParaRPr lang="en-US" sz="1130" dirty="0"/>
          </a:p>
        </p:txBody>
      </p:sp>
      <p:sp>
        <p:nvSpPr>
          <p:cNvPr id="31" name="Shape 29"/>
          <p:cNvSpPr/>
          <p:nvPr/>
        </p:nvSpPr>
        <p:spPr>
          <a:xfrm>
            <a:off x="777240" y="3886200"/>
            <a:ext cx="5166360" cy="114300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2" name="Shape 30"/>
          <p:cNvSpPr/>
          <p:nvPr/>
        </p:nvSpPr>
        <p:spPr>
          <a:xfrm>
            <a:off x="777240" y="3886200"/>
            <a:ext cx="73152" cy="114300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3" name="Text 31"/>
          <p:cNvSpPr/>
          <p:nvPr/>
        </p:nvSpPr>
        <p:spPr>
          <a:xfrm>
            <a:off x="941832" y="3995928"/>
            <a:ext cx="48737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Kritikus pont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941832" y="4325112"/>
            <a:ext cx="4873752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Termékinformáció nélkül nincs megbízható dokumentáció: ha nem ismert a csomagolás alkotóeleme, anyaga, tömege, beszállítója és funkciója, a megfelelőség csak feltételezés marad.</a:t>
            </a:r>
            <a:endParaRPr lang="en-US" sz="1130" dirty="0"/>
          </a:p>
        </p:txBody>
      </p:sp>
      <p:sp>
        <p:nvSpPr>
          <p:cNvPr id="35" name="Shape 33"/>
          <p:cNvSpPr/>
          <p:nvPr/>
        </p:nvSpPr>
        <p:spPr>
          <a:xfrm>
            <a:off x="6355080" y="3886200"/>
            <a:ext cx="4983480" cy="114300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6" name="Shape 34"/>
          <p:cNvSpPr/>
          <p:nvPr/>
        </p:nvSpPr>
        <p:spPr>
          <a:xfrm>
            <a:off x="6355080" y="3886200"/>
            <a:ext cx="73152" cy="114300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7" name="Text 35"/>
          <p:cNvSpPr/>
          <p:nvPr/>
        </p:nvSpPr>
        <p:spPr>
          <a:xfrm>
            <a:off x="6519672" y="3995928"/>
            <a:ext cx="469087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Gyakorlati cél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6519672" y="4325112"/>
            <a:ext cx="4690872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rendszer legyen alkalmas partneri adatadásra, több tagállam kezelésére, ellenőrzésre, korrekcióra, visszavonásra és visszahívásra.</a:t>
            </a:r>
            <a:endParaRPr lang="en-US" sz="1130" dirty="0"/>
          </a:p>
        </p:txBody>
      </p:sp>
      <p:sp>
        <p:nvSpPr>
          <p:cNvPr id="39" name="Text 37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15–21.; 38–39. cikk; VII–VIII. melléklet.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Mit kérhet a hatóság?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szankciórendszer megjelenése után az ellenőrzési fókusz várhatóan a bizonyíthatóságra épül.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685800" y="1325880"/>
            <a:ext cx="3429000" cy="1024128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685800" y="1325880"/>
            <a:ext cx="73152" cy="102412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50392" y="143560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Szerepkör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50392" y="1764792"/>
            <a:ext cx="31363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Ki a manufacturer, importer, supplier, distributor, producer? Mi alapján döntötték el?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4389120" y="1325880"/>
            <a:ext cx="3429000" cy="1024128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4389120" y="1325880"/>
            <a:ext cx="73152" cy="1024128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4553712" y="143560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Csomagolási egység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53712" y="1764792"/>
            <a:ext cx="31363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Mely csomagolásról van szó? Mi a funkció, anyag, komponens, tömeg és tétel?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8092440" y="1325880"/>
            <a:ext cx="3429000" cy="1024128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8092440" y="1325880"/>
            <a:ext cx="73152" cy="1024128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257032" y="143560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Bizonyíték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57032" y="1764792"/>
            <a:ext cx="31363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Megvan-e a VII. melléklet szerinti dokumentáció és a 39. cikk szerinti nyilatkozat?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685800" y="2606040"/>
            <a:ext cx="3429000" cy="1024128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685800" y="2606040"/>
            <a:ext cx="73152" cy="102412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850392" y="271576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Anyagkövetelmény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50392" y="3044952"/>
            <a:ext cx="31363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PFAS food-contactnál, nehézfémek, SoC, food-contact igazolás, vizsgálati jegyzőkönyv.</a:t>
            </a:r>
            <a:endParaRPr lang="en-US" sz="1130" dirty="0"/>
          </a:p>
        </p:txBody>
      </p:sp>
      <p:sp>
        <p:nvSpPr>
          <p:cNvPr id="23" name="Shape 21"/>
          <p:cNvSpPr/>
          <p:nvPr/>
        </p:nvSpPr>
        <p:spPr>
          <a:xfrm>
            <a:off x="4389120" y="2606040"/>
            <a:ext cx="3429000" cy="1024128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Shape 22"/>
          <p:cNvSpPr/>
          <p:nvPr/>
        </p:nvSpPr>
        <p:spPr>
          <a:xfrm>
            <a:off x="4389120" y="2606040"/>
            <a:ext cx="73152" cy="1024128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5" name="Text 23"/>
          <p:cNvSpPr/>
          <p:nvPr/>
        </p:nvSpPr>
        <p:spPr>
          <a:xfrm>
            <a:off x="4553712" y="271576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Import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53712" y="3044952"/>
            <a:ext cx="31363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forgalomba hozatal előtt ellenőrizte-e az importer a dokumentációt és a megfelelőségértékelést?</a:t>
            </a:r>
            <a:endParaRPr lang="en-US" sz="1130" dirty="0"/>
          </a:p>
        </p:txBody>
      </p:sp>
      <p:sp>
        <p:nvSpPr>
          <p:cNvPr id="27" name="Shape 25"/>
          <p:cNvSpPr/>
          <p:nvPr/>
        </p:nvSpPr>
        <p:spPr>
          <a:xfrm>
            <a:off x="8092440" y="2606040"/>
            <a:ext cx="3429000" cy="1024128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8" name="Shape 26"/>
          <p:cNvSpPr/>
          <p:nvPr/>
        </p:nvSpPr>
        <p:spPr>
          <a:xfrm>
            <a:off x="8092440" y="2606040"/>
            <a:ext cx="73152" cy="1024128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9" name="Text 27"/>
          <p:cNvSpPr/>
          <p:nvPr/>
        </p:nvSpPr>
        <p:spPr>
          <a:xfrm>
            <a:off x="8257032" y="271576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Nyomonkövetés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257032" y="3044952"/>
            <a:ext cx="31363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Mely tételeket, vevőket és országokat érinthet egy hiba vagy visszahívás?</a:t>
            </a:r>
            <a:endParaRPr lang="en-US" sz="1130" dirty="0"/>
          </a:p>
        </p:txBody>
      </p:sp>
      <p:sp>
        <p:nvSpPr>
          <p:cNvPr id="31" name="Text 29"/>
          <p:cNvSpPr/>
          <p:nvPr/>
        </p:nvSpPr>
        <p:spPr>
          <a:xfrm>
            <a:off x="868680" y="4251960"/>
            <a:ext cx="1028700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30" dirty="0">
                <a:solidFill>
                  <a:srgbClr val="18202A"/>
                </a:solidFill>
              </a:rPr>
              <a:t>A cél nem a papírgyártás, hanem az, hogy egy ellenőrzésnél a vállalkozás gyorsan, tételesen és logikusan bizonyítani tudja a csomagolási döntéseket. Ezért kell a dokumentációt nem utólag „összerakni”, hanem a beszerzési és értékesítési folyamatokba beépíteni.</a:t>
            </a:r>
            <a:endParaRPr lang="en-US" sz="1330" dirty="0"/>
          </a:p>
        </p:txBody>
      </p:sp>
      <p:sp>
        <p:nvSpPr>
          <p:cNvPr id="32" name="Text 30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15–21.; 38–39.; 68. cikk; VII–VIII. melléklet.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Grafikus idővonal 2025–2030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2026-os felkészülés alapozza meg a 2030-as tényleges tervezési és anyagárami megfelelést.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822960" y="3017520"/>
            <a:ext cx="10149840" cy="0"/>
          </a:xfrm>
          <a:prstGeom prst="line">
            <a:avLst/>
          </a:prstGeom>
          <a:noFill/>
          <a:ln w="38100">
            <a:solidFill>
              <a:srgbClr val="155C8A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777240" y="2788920"/>
            <a:ext cx="457200" cy="457200"/>
          </a:xfrm>
          <a:prstGeom prst="ellipse">
            <a:avLst/>
          </a:prstGeom>
          <a:solidFill>
            <a:srgbClr val="155C8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548640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4A"/>
                </a:solidFill>
              </a:rPr>
              <a:t>2025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82880" y="3429000"/>
            <a:ext cx="16459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02.11.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hatálybalépés</a:t>
            </a:r>
            <a:endParaRPr lang="en-US" sz="920" dirty="0"/>
          </a:p>
        </p:txBody>
      </p:sp>
      <p:sp>
        <p:nvSpPr>
          <p:cNvPr id="11" name="Shape 9"/>
          <p:cNvSpPr/>
          <p:nvPr/>
        </p:nvSpPr>
        <p:spPr>
          <a:xfrm>
            <a:off x="2606040" y="2788920"/>
            <a:ext cx="457200" cy="457200"/>
          </a:xfrm>
          <a:prstGeom prst="ellipse">
            <a:avLst/>
          </a:prstGeom>
          <a:solidFill>
            <a:srgbClr val="B78D2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Text 10"/>
          <p:cNvSpPr/>
          <p:nvPr/>
        </p:nvSpPr>
        <p:spPr>
          <a:xfrm>
            <a:off x="2377440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4A"/>
                </a:solidFill>
              </a:rPr>
              <a:t>2026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011680" y="3429000"/>
            <a:ext cx="16459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08.12.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általános alkalmazás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SoC + nehézfém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food-contact PFAS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434840" y="2788920"/>
            <a:ext cx="457200" cy="457200"/>
          </a:xfrm>
          <a:prstGeom prst="ellipse">
            <a:avLst/>
          </a:prstGeom>
          <a:solidFill>
            <a:srgbClr val="155C8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5" name="Text 13"/>
          <p:cNvSpPr/>
          <p:nvPr/>
        </p:nvSpPr>
        <p:spPr>
          <a:xfrm>
            <a:off x="4206240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4A"/>
                </a:solidFill>
              </a:rPr>
              <a:t>2027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840480" y="3429000"/>
            <a:ext cx="16459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12.31.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belső projekt-mérföldkő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adatbázis + változáskezelés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6263640" y="2788920"/>
            <a:ext cx="457200" cy="457200"/>
          </a:xfrm>
          <a:prstGeom prst="ellipse">
            <a:avLst/>
          </a:prstGeom>
          <a:solidFill>
            <a:srgbClr val="155C8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8" name="Text 16"/>
          <p:cNvSpPr/>
          <p:nvPr/>
        </p:nvSpPr>
        <p:spPr>
          <a:xfrm>
            <a:off x="6035040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4A"/>
                </a:solidFill>
              </a:rPr>
              <a:t>2028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669280" y="3429000"/>
            <a:ext cx="16459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DfR / komposztálhatóság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ürestér módszertan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előkészítés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8092440" y="2788920"/>
            <a:ext cx="457200" cy="457200"/>
          </a:xfrm>
          <a:prstGeom prst="ellipse">
            <a:avLst/>
          </a:prstGeom>
          <a:solidFill>
            <a:srgbClr val="155C8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7863840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4A"/>
                </a:solidFill>
              </a:rPr>
              <a:t>2029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498080" y="3429000"/>
            <a:ext cx="16459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DRS, címkézés,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reusable rendszerek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finomhangolás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9921240" y="2788920"/>
            <a:ext cx="457200" cy="457200"/>
          </a:xfrm>
          <a:prstGeom prst="ellipse">
            <a:avLst/>
          </a:prstGeom>
          <a:solidFill>
            <a:srgbClr val="0E7A7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Text 22"/>
          <p:cNvSpPr/>
          <p:nvPr/>
        </p:nvSpPr>
        <p:spPr>
          <a:xfrm>
            <a:off x="9692640" y="22128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4A"/>
                </a:solidFill>
              </a:rPr>
              <a:t>2030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326880" y="3429000"/>
            <a:ext cx="16459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01.01.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minimalizálás, DfR,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recycled content, reuse,</a:t>
            </a:r>
            <a:endParaRPr lang="en-US" sz="920" dirty="0"/>
          </a:p>
          <a:p>
            <a:pPr marL="0" indent="0" algn="ctr">
              <a:buNone/>
            </a:pPr>
            <a:r>
              <a:rPr lang="en-US" sz="920" dirty="0">
                <a:solidFill>
                  <a:srgbClr val="18202A"/>
                </a:solidFill>
              </a:rPr>
              <a:t>empty space, Annex V</a:t>
            </a:r>
            <a:endParaRPr lang="en-US" sz="920" dirty="0"/>
          </a:p>
        </p:txBody>
      </p:sp>
      <p:sp>
        <p:nvSpPr>
          <p:cNvPr id="26" name="Shape 24"/>
          <p:cNvSpPr/>
          <p:nvPr/>
        </p:nvSpPr>
        <p:spPr>
          <a:xfrm>
            <a:off x="1097280" y="4892040"/>
            <a:ext cx="9966960" cy="82296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7" name="Shape 25"/>
          <p:cNvSpPr/>
          <p:nvPr/>
        </p:nvSpPr>
        <p:spPr>
          <a:xfrm>
            <a:off x="1097280" y="4892040"/>
            <a:ext cx="73152" cy="82296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8" name="Text 26"/>
          <p:cNvSpPr/>
          <p:nvPr/>
        </p:nvSpPr>
        <p:spPr>
          <a:xfrm>
            <a:off x="1261872" y="5001768"/>
            <a:ext cx="96743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Pontosság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261872" y="5330952"/>
            <a:ext cx="96743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2027.12.31. itt belső tanácsadói projektmérföldkő, nem általános PPWR jogszabályi határidő. A végrehajtási aktusok megjelenése után a dokumentációs rendszer finomhangolható, ha az alapadatok már rendezettek.</a:t>
            </a:r>
            <a:endParaRPr lang="en-US" sz="1130" dirty="0"/>
          </a:p>
        </p:txBody>
      </p:sp>
      <p:sp>
        <p:nvSpPr>
          <p:cNvPr id="30" name="Text 28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fő alkalmazási dátumok; FAQ I.; Guidance kapcsolódó pontok.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Több országban használható dokumentáció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PPWR EU-rendelet, de az EPR, nyelvi és ellenőrzési gyakorlat tagállamonként eltérhet.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731520" y="1325880"/>
            <a:ext cx="3337560" cy="141732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731520" y="1325880"/>
            <a:ext cx="73152" cy="141732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96112" y="1435608"/>
            <a:ext cx="30449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Országmátrix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6112" y="1764792"/>
            <a:ext cx="3044952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Mely tagállamban kerül először elérhetővé a csomagolás vagy csomagolt termék? Ki a producer? Kell-e helyi regisztráció, képviselet vagy nyelvi változat?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4434840" y="1325880"/>
            <a:ext cx="3337560" cy="141732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4434840" y="1325880"/>
            <a:ext cx="73152" cy="141732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4599432" y="1435608"/>
            <a:ext cx="30449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Dokumentumcsomag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99432" y="1764792"/>
            <a:ext cx="3044952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EU-megfelelőségi nyilatkozat, műszaki dokumentációs kivonat, beszállítói bizonyítékok, verziókezelés és termékazonosítók.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8138160" y="1325880"/>
            <a:ext cx="3337560" cy="141732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8138160" y="1325880"/>
            <a:ext cx="73152" cy="141732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302752" y="1435608"/>
            <a:ext cx="30449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Gyakorlati kockázat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02752" y="1764792"/>
            <a:ext cx="3044952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magyar EPR-logika és a PPWR manufacturer/producer fogalmai keveredhetnek. Nemzetközi kommunikációban az angol terminusok megtartása csökkenti a félreértést.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731520" y="3246120"/>
            <a:ext cx="3337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731520" y="3246120"/>
            <a:ext cx="73152" cy="114300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896112" y="3355848"/>
            <a:ext cx="30449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Producer / EPR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96112" y="3685032"/>
            <a:ext cx="3044952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Magyarországon a 80/2023 logika illesztése, más tagállamban a helyi rendszer szerinti regisztráció és díjfizetés vizsgálandó.</a:t>
            </a:r>
            <a:endParaRPr lang="en-US" sz="1130" dirty="0"/>
          </a:p>
        </p:txBody>
      </p:sp>
      <p:sp>
        <p:nvSpPr>
          <p:cNvPr id="23" name="Shape 21"/>
          <p:cNvSpPr/>
          <p:nvPr/>
        </p:nvSpPr>
        <p:spPr>
          <a:xfrm>
            <a:off x="4434840" y="3246120"/>
            <a:ext cx="3337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Shape 22"/>
          <p:cNvSpPr/>
          <p:nvPr/>
        </p:nvSpPr>
        <p:spPr>
          <a:xfrm>
            <a:off x="4434840" y="3246120"/>
            <a:ext cx="73152" cy="114300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5" name="Text 23"/>
          <p:cNvSpPr/>
          <p:nvPr/>
        </p:nvSpPr>
        <p:spPr>
          <a:xfrm>
            <a:off x="4599432" y="3355848"/>
            <a:ext cx="30449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Manufacturer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99432" y="3685032"/>
            <a:ext cx="3044952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PPWR műszaki felelős EU-szinten egységesebb logikát követ, de brand, specifikáció, töltés és módosítás alapján kell dönteni.</a:t>
            </a:r>
            <a:endParaRPr lang="en-US" sz="1130" dirty="0"/>
          </a:p>
        </p:txBody>
      </p:sp>
      <p:sp>
        <p:nvSpPr>
          <p:cNvPr id="27" name="Shape 25"/>
          <p:cNvSpPr/>
          <p:nvPr/>
        </p:nvSpPr>
        <p:spPr>
          <a:xfrm>
            <a:off x="8138160" y="3246120"/>
            <a:ext cx="3337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8" name="Shape 26"/>
          <p:cNvSpPr/>
          <p:nvPr/>
        </p:nvSpPr>
        <p:spPr>
          <a:xfrm>
            <a:off x="8138160" y="3246120"/>
            <a:ext cx="73152" cy="114300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9" name="Text 27"/>
          <p:cNvSpPr/>
          <p:nvPr/>
        </p:nvSpPr>
        <p:spPr>
          <a:xfrm>
            <a:off x="8302752" y="3355848"/>
            <a:ext cx="30449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Nyelv és ellenőrzés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302752" y="3685032"/>
            <a:ext cx="3044952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nyilatkozat nyelvi változata, a helyi partneri igény és a hatósági gyakorlat eltérhet. A bizonyítási csomagot egységesíteni kell.</a:t>
            </a:r>
            <a:endParaRPr lang="en-US" sz="1130" dirty="0"/>
          </a:p>
        </p:txBody>
      </p:sp>
      <p:sp>
        <p:nvSpPr>
          <p:cNvPr id="31" name="Text 29"/>
          <p:cNvSpPr/>
          <p:nvPr/>
        </p:nvSpPr>
        <p:spPr>
          <a:xfrm>
            <a:off x="868680" y="4983480"/>
            <a:ext cx="1028700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8202A"/>
                </a:solidFill>
              </a:rPr>
              <a:t>Nemzetközi dokumentációnál célszerű az angol szerepkör-fogalmak megtartása: manufacturer, importer, distributor, supplier, producer. Így egy több országban használt nyilatkozat nem keveri össze a műszaki megfelelőséget és az EPR-kötelezettséget.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3. cikk (1) 15.; 44–47. cikk; Bizottsági Guidance/FAQ producer és végfelhasználói logika.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 Gyakorlati bevezetési terv ügyféloldalon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PPWR akkor kezelhető, ha projektként és nem egyszeri dokumentumkérésként épül be a cég működésébe.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731520" y="1325880"/>
            <a:ext cx="3429000" cy="96012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731520" y="1325880"/>
            <a:ext cx="73152" cy="96012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96112" y="143560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1. Csomagolási leltár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6112" y="1764792"/>
            <a:ext cx="313639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Termék + minden csomagolási réteg + komponensek + funkciók.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4434840" y="1325880"/>
            <a:ext cx="3429000" cy="96012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4434840" y="1325880"/>
            <a:ext cx="73152" cy="96012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4599432" y="143560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2. Szerepkör-döntés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99432" y="1764792"/>
            <a:ext cx="313639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Manufacturer, supplier, importer, distributor, producer külön vizsgálata.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8138160" y="1325880"/>
            <a:ext cx="3429000" cy="96012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8138160" y="1325880"/>
            <a:ext cx="73152" cy="96012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302752" y="143560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3. Adatbekérés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02752" y="1764792"/>
            <a:ext cx="313639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Beszállítói dokumentumok, anyagadatok, food-contact, PFAS, nehézfém.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731520" y="2560320"/>
            <a:ext cx="3429000" cy="96012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731520" y="2560320"/>
            <a:ext cx="73152" cy="96012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896112" y="267004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4. Hiánylista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96112" y="2999232"/>
            <a:ext cx="313639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Mi hiányzik a dokumentációhoz, és kitől kérhető be?</a:t>
            </a:r>
            <a:endParaRPr lang="en-US" sz="1130" dirty="0"/>
          </a:p>
        </p:txBody>
      </p:sp>
      <p:sp>
        <p:nvSpPr>
          <p:cNvPr id="23" name="Shape 21"/>
          <p:cNvSpPr/>
          <p:nvPr/>
        </p:nvSpPr>
        <p:spPr>
          <a:xfrm>
            <a:off x="4434840" y="2560320"/>
            <a:ext cx="3429000" cy="96012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Shape 22"/>
          <p:cNvSpPr/>
          <p:nvPr/>
        </p:nvSpPr>
        <p:spPr>
          <a:xfrm>
            <a:off x="4434840" y="2560320"/>
            <a:ext cx="73152" cy="96012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5" name="Text 23"/>
          <p:cNvSpPr/>
          <p:nvPr/>
        </p:nvSpPr>
        <p:spPr>
          <a:xfrm>
            <a:off x="4599432" y="267004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5. Dokumentációs csomag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99432" y="2999232"/>
            <a:ext cx="313639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VII. melléklet szerinti technikai alap és nyilatkozati struktúra.</a:t>
            </a:r>
            <a:endParaRPr lang="en-US" sz="1130" dirty="0"/>
          </a:p>
        </p:txBody>
      </p:sp>
      <p:sp>
        <p:nvSpPr>
          <p:cNvPr id="27" name="Shape 25"/>
          <p:cNvSpPr/>
          <p:nvPr/>
        </p:nvSpPr>
        <p:spPr>
          <a:xfrm>
            <a:off x="8138160" y="2560320"/>
            <a:ext cx="3429000" cy="96012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8" name="Shape 26"/>
          <p:cNvSpPr/>
          <p:nvPr/>
        </p:nvSpPr>
        <p:spPr>
          <a:xfrm>
            <a:off x="8138160" y="2560320"/>
            <a:ext cx="73152" cy="96012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9" name="Text 27"/>
          <p:cNvSpPr/>
          <p:nvPr/>
        </p:nvSpPr>
        <p:spPr>
          <a:xfrm>
            <a:off x="8302752" y="2670048"/>
            <a:ext cx="3136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6. Változáskezelés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302752" y="2999232"/>
            <a:ext cx="3136392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Új csomagolás, új beszállító, új ország, új anyag vagy új brand esetén frissítés.</a:t>
            </a:r>
            <a:endParaRPr lang="en-US" sz="1130" dirty="0"/>
          </a:p>
        </p:txBody>
      </p:sp>
      <p:sp>
        <p:nvSpPr>
          <p:cNvPr id="31" name="Shape 29"/>
          <p:cNvSpPr/>
          <p:nvPr/>
        </p:nvSpPr>
        <p:spPr>
          <a:xfrm>
            <a:off x="868680" y="4480560"/>
            <a:ext cx="10424160" cy="914400"/>
          </a:xfrm>
          <a:prstGeom prst="rect">
            <a:avLst/>
          </a:prstGeom>
          <a:solidFill>
            <a:srgbClr val="F4F4F4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2" name="Shape 30"/>
          <p:cNvSpPr/>
          <p:nvPr/>
        </p:nvSpPr>
        <p:spPr>
          <a:xfrm>
            <a:off x="868680" y="4480560"/>
            <a:ext cx="73152" cy="9144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3" name="Text 31"/>
          <p:cNvSpPr/>
          <p:nvPr/>
        </p:nvSpPr>
        <p:spPr>
          <a:xfrm>
            <a:off x="1033272" y="4590288"/>
            <a:ext cx="101315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Tanácsadói cél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033272" y="4919472"/>
            <a:ext cx="10131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dokumentáció ne csak nyűg legyen, hanem használható üzleti eszköz: tisztább beszállítói lánc, kevesebb bizonytalanság, gyorsabb partneri adatszolgáltatás, csökkentett ellenőrzési kockázat.</a:t>
            </a:r>
            <a:endParaRPr lang="en-US" sz="1130" dirty="0"/>
          </a:p>
        </p:txBody>
      </p:sp>
      <p:sp>
        <p:nvSpPr>
          <p:cNvPr id="35" name="Text 33"/>
          <p:cNvSpPr/>
          <p:nvPr/>
        </p:nvSpPr>
        <p:spPr>
          <a:xfrm>
            <a:off x="868680" y="5532120"/>
            <a:ext cx="1028700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8202A"/>
                </a:solidFill>
              </a:rPr>
              <a:t>A rendszerépítés akkor működik jól, ha a vállalkozás pontosan tudja: mely csomagolásokról van szó, ki felel értük, mihez van alátámasztás, mi hiányzik, és hol kell tagállami sajátosságokat figyelni.</a:t>
            </a:r>
            <a:endParaRPr lang="en-US" sz="1280" dirty="0"/>
          </a:p>
        </p:txBody>
      </p:sp>
      <p:sp>
        <p:nvSpPr>
          <p:cNvPr id="36" name="Text 34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669280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pic>
        <p:nvPicPr>
          <p:cNvPr id="3" name="Image 0" descr="/mnt/data/ppwr_cover_wide.png"/>
          <p:cNvPicPr>
            <a:picLocks noChangeAspect="1"/>
          </p:cNvPicPr>
          <p:nvPr/>
        </p:nvPicPr>
        <p:blipFill>
          <a:blip r:embed="rId3"/>
          <a:srcRect l="8000" t="5000" r="43873" b="5000"/>
          <a:stretch/>
        </p:blipFill>
        <p:spPr>
          <a:xfrm>
            <a:off x="5669280" y="0"/>
            <a:ext cx="651967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943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Záró üzenet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58368" y="1234440"/>
            <a:ext cx="45720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EAF4FA"/>
                </a:solidFill>
              </a:rPr>
              <a:t>A PPWR akkor kezelhető jól, ha a vállalkozás nem csak iratot kér, hanem rendszert épít.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685800" y="2423160"/>
            <a:ext cx="45720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4"/>
          <p:cNvSpPr/>
          <p:nvPr/>
        </p:nvSpPr>
        <p:spPr>
          <a:xfrm>
            <a:off x="685800" y="2423160"/>
            <a:ext cx="73152" cy="77724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Text 5"/>
          <p:cNvSpPr/>
          <p:nvPr/>
        </p:nvSpPr>
        <p:spPr>
          <a:xfrm>
            <a:off x="850392" y="2532888"/>
            <a:ext cx="4279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1. Szerepkör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50392" y="2862072"/>
            <a:ext cx="4279392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Csomagolási egységenként kell dönteni.</a:t>
            </a:r>
            <a:endParaRPr lang="en-US" sz="1130" dirty="0"/>
          </a:p>
        </p:txBody>
      </p:sp>
      <p:sp>
        <p:nvSpPr>
          <p:cNvPr id="10" name="Shape 7"/>
          <p:cNvSpPr/>
          <p:nvPr/>
        </p:nvSpPr>
        <p:spPr>
          <a:xfrm>
            <a:off x="685800" y="3429000"/>
            <a:ext cx="45720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1" name="Shape 8"/>
          <p:cNvSpPr/>
          <p:nvPr/>
        </p:nvSpPr>
        <p:spPr>
          <a:xfrm>
            <a:off x="685800" y="3429000"/>
            <a:ext cx="73152" cy="77724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Text 9"/>
          <p:cNvSpPr/>
          <p:nvPr/>
        </p:nvSpPr>
        <p:spPr>
          <a:xfrm>
            <a:off x="850392" y="3538728"/>
            <a:ext cx="4279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2. Adat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50392" y="3867912"/>
            <a:ext cx="4279392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Termék- és csomagolási információ nélkül nincs megbízható dokumentáció.</a:t>
            </a:r>
            <a:endParaRPr lang="en-US" sz="1130" dirty="0"/>
          </a:p>
        </p:txBody>
      </p:sp>
      <p:sp>
        <p:nvSpPr>
          <p:cNvPr id="14" name="Shape 11"/>
          <p:cNvSpPr/>
          <p:nvPr/>
        </p:nvSpPr>
        <p:spPr>
          <a:xfrm>
            <a:off x="685800" y="4434840"/>
            <a:ext cx="45720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5" name="Shape 12"/>
          <p:cNvSpPr/>
          <p:nvPr/>
        </p:nvSpPr>
        <p:spPr>
          <a:xfrm>
            <a:off x="685800" y="4434840"/>
            <a:ext cx="73152" cy="77724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Text 13"/>
          <p:cNvSpPr/>
          <p:nvPr/>
        </p:nvSpPr>
        <p:spPr>
          <a:xfrm>
            <a:off x="850392" y="4544568"/>
            <a:ext cx="42793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3. Bizonyítás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50392" y="4873752"/>
            <a:ext cx="4279392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nyilatkozat csak akkor értékes, ha mögötte tételhez kötött dokumentáció áll.</a:t>
            </a:r>
            <a:endParaRPr lang="en-US" sz="1130" dirty="0"/>
          </a:p>
        </p:txBody>
      </p:sp>
      <p:sp>
        <p:nvSpPr>
          <p:cNvPr id="18" name="Text 15"/>
          <p:cNvSpPr/>
          <p:nvPr/>
        </p:nvSpPr>
        <p:spPr>
          <a:xfrm>
            <a:off x="685800" y="55321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Készítette: Németh Mariann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85800" y="5870448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4FA"/>
                </a:solidFill>
              </a:rPr>
              <a:t>GBC Green Business Consulting Kft. | gbcgreenbusiness@gmail.com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40680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pic>
        <p:nvPicPr>
          <p:cNvPr id="3" name="Image 0" descr="/mnt/data/ppwr_cover_wide.png"/>
          <p:cNvPicPr>
            <a:picLocks noChangeAspect="1"/>
          </p:cNvPicPr>
          <p:nvPr/>
        </p:nvPicPr>
        <p:blipFill>
          <a:blip r:embed="rId3"/>
          <a:srcRect l="10000" t="5000" r="40185" b="5000"/>
          <a:stretch/>
        </p:blipFill>
        <p:spPr>
          <a:xfrm>
            <a:off x="5440680" y="0"/>
            <a:ext cx="674827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4360" y="658368"/>
            <a:ext cx="4572000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PPWR bevezetési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kötelezettségek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21792" y="1920240"/>
            <a:ext cx="44805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4FA"/>
                </a:solidFill>
              </a:rPr>
              <a:t>Gyakorlati felkészülés csomagolási egységenként, szerepkörönként és bizonyítási lánconként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621792" y="2788920"/>
            <a:ext cx="2148840" cy="320040"/>
          </a:xfrm>
          <a:prstGeom prst="roundRect">
            <a:avLst>
              <a:gd name="adj" fmla="val 17143"/>
            </a:avLst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 4"/>
          <p:cNvSpPr/>
          <p:nvPr/>
        </p:nvSpPr>
        <p:spPr>
          <a:xfrm>
            <a:off x="694944" y="2862072"/>
            <a:ext cx="200253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Regulation (EU) 2025/40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2926080" y="2788920"/>
            <a:ext cx="1554480" cy="320040"/>
          </a:xfrm>
          <a:prstGeom prst="roundRect">
            <a:avLst>
              <a:gd name="adj" fmla="val 17143"/>
            </a:avLst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6"/>
          <p:cNvSpPr/>
          <p:nvPr/>
        </p:nvSpPr>
        <p:spPr>
          <a:xfrm>
            <a:off x="2999232" y="2862072"/>
            <a:ext cx="140817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2026.08.12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21792" y="3337560"/>
            <a:ext cx="452628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Nem csak adminisztratív feladat: a PPWR a környezettudatosabb, bizonyítható és tervezett csomagolási működés irányába tereli a vállalkozásokat.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21792" y="587044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7DBE8"/>
                </a:solidFill>
              </a:rPr>
              <a:t>Előadásanyag | VJASZSZ PPWR szakmai környezet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21792" y="6163056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7DBE8"/>
                </a:solidFill>
              </a:rPr>
              <a:t>Készítette: Németh Mariann | GBC Green Business Consulting Kft.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Miért jött létre a PPWR?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2025/40/EU rendelet célja nem egy újabb papíralapú megfelelési feladat, hanem a csomagolási rendszer uniós szintű rendbetétele.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520440" cy="150876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640080" y="1417320"/>
            <a:ext cx="73152" cy="150876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04672" y="1527048"/>
            <a:ext cx="3227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 vezette rá az Uniót?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04672" y="1856232"/>
            <a:ext cx="3227832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csomagolási hulladék mennyisége nő, a tagállami szabályok szét</a:t>
            </a:r>
            <a:r>
              <a:rPr lang="hu-HU" sz="1130" dirty="0">
                <a:solidFill>
                  <a:srgbClr val="18202A"/>
                </a:solidFill>
              </a:rPr>
              <a:t> </a:t>
            </a:r>
            <a:r>
              <a:rPr lang="en-US" sz="1130" dirty="0">
                <a:solidFill>
                  <a:srgbClr val="18202A"/>
                </a:solidFill>
              </a:rPr>
              <a:t>tartanak, és a belső piacon egyre nehezebb egységes elvárások szerint értékesíteni.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4343400" y="1417320"/>
            <a:ext cx="3520440" cy="150876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4343400" y="1417320"/>
            <a:ext cx="73152" cy="150876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4507992" y="1527048"/>
            <a:ext cx="3227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Környezeti cél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07992" y="1856232"/>
            <a:ext cx="3227832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Kevesebb felesleges csomagolás, tudatosabb anyagválasztás, újrahasználat, újrahasznosíthatóság és későbbi újrafeldolgozott anyagtartalmi célok.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8046720" y="1417320"/>
            <a:ext cx="3520440" cy="150876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8046720" y="1417320"/>
            <a:ext cx="73152" cy="150876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211312" y="1527048"/>
            <a:ext cx="3227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Piaci cél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11312" y="1856232"/>
            <a:ext cx="3227832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Azonos uniós keret: a dokumentáció, címkézés, szerepkörök és EPR logika egységesebb alapra kerül, de a tagállami végrehajtás továbbra is külön figyelmet igényel.</a:t>
            </a:r>
            <a:endParaRPr lang="en-US" sz="1130" dirty="0"/>
          </a:p>
        </p:txBody>
      </p:sp>
      <p:sp>
        <p:nvSpPr>
          <p:cNvPr id="19" name="Text 17"/>
          <p:cNvSpPr/>
          <p:nvPr/>
        </p:nvSpPr>
        <p:spPr>
          <a:xfrm>
            <a:off x="731520" y="3337560"/>
            <a:ext cx="1069848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8202A"/>
                </a:solidFill>
              </a:rPr>
              <a:t>A gyakorlati tanácsadói kérdés ezért nem az, hogy „kell-e egy PPWR nyilatkozat”, hanem az, hogy a vállalkozás képes-e csomagolási egységenként bizonyítani: ki milyen szerepkörben jár el, milyen csomagolásról van szó, milyen adatokra épül a megfelelés, és visszakereshető-e a dokumentáció.</a:t>
            </a:r>
            <a:endParaRPr lang="en-US" sz="1420" dirty="0"/>
          </a:p>
        </p:txBody>
      </p:sp>
      <p:sp>
        <p:nvSpPr>
          <p:cNvPr id="20" name="Text 18"/>
          <p:cNvSpPr/>
          <p:nvPr/>
        </p:nvSpPr>
        <p:spPr>
          <a:xfrm>
            <a:off x="868680" y="4572000"/>
            <a:ext cx="10424160" cy="11887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8202A"/>
                </a:solidFill>
              </a:rPr>
              <a:t>• A PPWR 2025.02.11-én lépett hatályba; általános alkalmazási dátuma 2026.08.12.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8202A"/>
                </a:solidFill>
              </a:rPr>
              <a:t>• A 2026-os feladat a rendszer alapjainak felépítése, nem a teljes 2030-as átállás mechanikus „kipipálása”.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8202A"/>
                </a:solidFill>
              </a:rPr>
              <a:t>• A csomagolástervezés üzleti és környezetvédelmi döntéssé válik: anyag, méret, funkció, igazolhatóság.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A PPWR szemlélete: dokumentum helyett rendszer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megfelelés akkor védhető, ha az adat, dokumentáció, nyilatkozat és nyomonkövetés ugyanarra a csomagolási egységre mutat.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3474720" cy="150876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685800" y="1417320"/>
            <a:ext cx="73152" cy="150876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50392" y="1527048"/>
            <a:ext cx="31821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Nem csak jogszabályi kényszer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50392" y="1856232"/>
            <a:ext cx="3182112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PPWR a csomagolás teljes életútját nézi: tervezés, gyártás, import, töltés, forgalmazás, hulladékká válás és visszakövethetőség.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4343400" y="1417320"/>
            <a:ext cx="3474720" cy="150876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4343400" y="1417320"/>
            <a:ext cx="73152" cy="150876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4507992" y="1527048"/>
            <a:ext cx="31821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Tervezési fordulat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07992" y="1856232"/>
            <a:ext cx="3182112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vállalkozásnak értenie kell, miért akkora, olyan anyagú és olyan funkciójú a csomagolás, amilyen; 2030-ra ez a minimalizálási logika erősödik.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8001000" y="1417320"/>
            <a:ext cx="3474720" cy="150876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8001000" y="1417320"/>
            <a:ext cx="73152" cy="150876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165592" y="1527048"/>
            <a:ext cx="31821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Bizonyítható működés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165592" y="1856232"/>
            <a:ext cx="3182112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megfelelőségi állítás akkor használható, ha mögötte konkrét tételhez, beszállítóhoz, anyaghoz és dokumentumverzióhoz kötött bizonyíték áll.</a:t>
            </a:r>
            <a:endParaRPr lang="en-US" sz="1130" dirty="0"/>
          </a:p>
        </p:txBody>
      </p:sp>
      <p:sp>
        <p:nvSpPr>
          <p:cNvPr id="19" name="Text 17"/>
          <p:cNvSpPr/>
          <p:nvPr/>
        </p:nvSpPr>
        <p:spPr>
          <a:xfrm>
            <a:off x="822960" y="3337560"/>
            <a:ext cx="18288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E4A"/>
                </a:solidFill>
              </a:rPr>
              <a:t>A rendszer lényege: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822960" y="3749040"/>
            <a:ext cx="2057400" cy="132588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Shape 19"/>
          <p:cNvSpPr/>
          <p:nvPr/>
        </p:nvSpPr>
        <p:spPr>
          <a:xfrm>
            <a:off x="822960" y="3749040"/>
            <a:ext cx="73152" cy="132588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2" name="Text 20"/>
          <p:cNvSpPr/>
          <p:nvPr/>
        </p:nvSpPr>
        <p:spPr>
          <a:xfrm>
            <a:off x="987552" y="38587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Adat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87552" y="4187952"/>
            <a:ext cx="176479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csomagolási egység, anyag, tömeg, komponens, funkció</a:t>
            </a:r>
            <a:endParaRPr lang="en-US" sz="1130" dirty="0"/>
          </a:p>
        </p:txBody>
      </p:sp>
      <p:sp>
        <p:nvSpPr>
          <p:cNvPr id="24" name="Shape 22"/>
          <p:cNvSpPr/>
          <p:nvPr/>
        </p:nvSpPr>
        <p:spPr>
          <a:xfrm>
            <a:off x="2971800" y="3749040"/>
            <a:ext cx="2057400" cy="132588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5" name="Shape 23"/>
          <p:cNvSpPr/>
          <p:nvPr/>
        </p:nvSpPr>
        <p:spPr>
          <a:xfrm>
            <a:off x="2971800" y="3749040"/>
            <a:ext cx="73152" cy="132588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6" name="Text 24"/>
          <p:cNvSpPr/>
          <p:nvPr/>
        </p:nvSpPr>
        <p:spPr>
          <a:xfrm>
            <a:off x="3136392" y="38587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Dokumentáció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136392" y="4187952"/>
            <a:ext cx="176479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VII. melléklet szerinti műszaki háttér és beszállítói bizonyíték</a:t>
            </a:r>
            <a:endParaRPr lang="en-US" sz="1130" dirty="0"/>
          </a:p>
        </p:txBody>
      </p:sp>
      <p:sp>
        <p:nvSpPr>
          <p:cNvPr id="28" name="Shape 26"/>
          <p:cNvSpPr/>
          <p:nvPr/>
        </p:nvSpPr>
        <p:spPr>
          <a:xfrm>
            <a:off x="5120640" y="3749040"/>
            <a:ext cx="2057400" cy="132588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9" name="Shape 27"/>
          <p:cNvSpPr/>
          <p:nvPr/>
        </p:nvSpPr>
        <p:spPr>
          <a:xfrm>
            <a:off x="5120640" y="3749040"/>
            <a:ext cx="73152" cy="132588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0" name="Text 28"/>
          <p:cNvSpPr/>
          <p:nvPr/>
        </p:nvSpPr>
        <p:spPr>
          <a:xfrm>
            <a:off x="5285232" y="38587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Nyilatkozat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285232" y="4187952"/>
            <a:ext cx="176479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manufacturer jogi felelősségvállalása</a:t>
            </a:r>
            <a:endParaRPr lang="en-US" sz="1130" dirty="0"/>
          </a:p>
        </p:txBody>
      </p:sp>
      <p:sp>
        <p:nvSpPr>
          <p:cNvPr id="32" name="Shape 30"/>
          <p:cNvSpPr/>
          <p:nvPr/>
        </p:nvSpPr>
        <p:spPr>
          <a:xfrm>
            <a:off x="7269480" y="3749040"/>
            <a:ext cx="2057400" cy="132588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3" name="Shape 31"/>
          <p:cNvSpPr/>
          <p:nvPr/>
        </p:nvSpPr>
        <p:spPr>
          <a:xfrm>
            <a:off x="7269480" y="3749040"/>
            <a:ext cx="73152" cy="132588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4" name="Text 32"/>
          <p:cNvSpPr/>
          <p:nvPr/>
        </p:nvSpPr>
        <p:spPr>
          <a:xfrm>
            <a:off x="7434072" y="38587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Piac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7434072" y="4187952"/>
            <a:ext cx="176479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ország, vevői lánc, forgalomba hozatali dátum</a:t>
            </a:r>
            <a:endParaRPr lang="en-US" sz="1130" dirty="0"/>
          </a:p>
        </p:txBody>
      </p:sp>
      <p:sp>
        <p:nvSpPr>
          <p:cNvPr id="36" name="Shape 34"/>
          <p:cNvSpPr/>
          <p:nvPr/>
        </p:nvSpPr>
        <p:spPr>
          <a:xfrm>
            <a:off x="9418320" y="3749040"/>
            <a:ext cx="2057400" cy="132588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7" name="Shape 35"/>
          <p:cNvSpPr/>
          <p:nvPr/>
        </p:nvSpPr>
        <p:spPr>
          <a:xfrm>
            <a:off x="9418320" y="3749040"/>
            <a:ext cx="73152" cy="132588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8" name="Text 36"/>
          <p:cNvSpPr/>
          <p:nvPr/>
        </p:nvSpPr>
        <p:spPr>
          <a:xfrm>
            <a:off x="9582912" y="3858768"/>
            <a:ext cx="17647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Ellenőrzés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9582912" y="4187952"/>
            <a:ext cx="176479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bizonyítás, visszavonás, visszahívás</a:t>
            </a:r>
            <a:endParaRPr lang="en-US" sz="1130" dirty="0"/>
          </a:p>
        </p:txBody>
      </p:sp>
      <p:sp>
        <p:nvSpPr>
          <p:cNvPr id="40" name="Text 38"/>
          <p:cNvSpPr/>
          <p:nvPr/>
        </p:nvSpPr>
        <p:spPr>
          <a:xfrm>
            <a:off x="822960" y="5504688"/>
            <a:ext cx="10424160" cy="594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40" dirty="0">
                <a:solidFill>
                  <a:srgbClr val="18202A"/>
                </a:solidFill>
              </a:rPr>
              <a:t>Előadói fókusz: gyakorlati oldalról közelítünk. Nem jogszabályismétlés a cél, hanem olyan lépéssor, amely partneri adatbekérésnél, importnál, saját márkánál, több országos értékesítésnél és későbbi ellenőrzésnél is használható.</a:t>
            </a:r>
            <a:endParaRPr lang="en-US" sz="1340" dirty="0"/>
          </a:p>
        </p:txBody>
      </p:sp>
      <p:sp>
        <p:nvSpPr>
          <p:cNvPr id="41" name="Text 39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Szerepkörök – először ezt kell eldönteni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Ugyanaz a cég több szerepben is megjelenhet; a dokumentációs felelősséget nem cégnév, hanem szerepkör és csomagolási helyzet dönti el.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731520" y="1325880"/>
            <a:ext cx="5120640" cy="749808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731520" y="1325880"/>
            <a:ext cx="73152" cy="74980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96112" y="1435608"/>
            <a:ext cx="4828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Manufacturer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(előállító)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6112" y="1764792"/>
            <a:ext cx="4828032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PPWR műszaki megfelelőség, 5–12. cikk szerinti követelmények, dokumentáció és EU-megfelelőségi nyilatkozat.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731520" y="2194560"/>
            <a:ext cx="5120640" cy="749808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731520" y="2194560"/>
            <a:ext cx="73152" cy="749808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896112" y="2304288"/>
            <a:ext cx="4828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Supplier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(beszállító)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96112" y="2633472"/>
            <a:ext cx="4828032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manufacturer részére adatot, műszaki információt, vizsgálati alapot és dokumentációt biztosít.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731520" y="3063240"/>
            <a:ext cx="5120640" cy="749808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731520" y="3063240"/>
            <a:ext cx="73152" cy="74980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96112" y="3172968"/>
            <a:ext cx="4828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Importer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(importőr)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96112" y="3502152"/>
            <a:ext cx="4828032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Harmadik országból származó csomagolás/csomagolt termék esetén biztosítja és ellenőrzi a megfelelőséget.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731520" y="3931920"/>
            <a:ext cx="5120640" cy="749808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731520" y="3931920"/>
            <a:ext cx="73152" cy="749808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896112" y="4041648"/>
            <a:ext cx="4828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Distributor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(forgalmazó)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96112" y="4370832"/>
            <a:ext cx="4828032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Nem gyártó/importőr, de ellenőrzési és együttműködési kötelezettségei lehetnek; módosításnál manufacturer is lehet.</a:t>
            </a:r>
            <a:endParaRPr lang="en-US" sz="1130" dirty="0"/>
          </a:p>
        </p:txBody>
      </p:sp>
      <p:sp>
        <p:nvSpPr>
          <p:cNvPr id="23" name="Shape 21"/>
          <p:cNvSpPr/>
          <p:nvPr/>
        </p:nvSpPr>
        <p:spPr>
          <a:xfrm>
            <a:off x="731520" y="4800600"/>
            <a:ext cx="5120640" cy="749808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Shape 22"/>
          <p:cNvSpPr/>
          <p:nvPr/>
        </p:nvSpPr>
        <p:spPr>
          <a:xfrm>
            <a:off x="731520" y="4800600"/>
            <a:ext cx="73152" cy="74980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5" name="Text 23"/>
          <p:cNvSpPr/>
          <p:nvPr/>
        </p:nvSpPr>
        <p:spPr>
          <a:xfrm>
            <a:off x="896112" y="4910328"/>
            <a:ext cx="4828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Producer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(EPR-alany)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96112" y="5239512"/>
            <a:ext cx="4828032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Tagállami EPR-logika: regisztráció, díj, jelentés, hulladékgazdálkodási költségek. Nem azonos automatikusan a manufacturerrel.</a:t>
            </a:r>
            <a:endParaRPr lang="en-US" sz="1130" dirty="0"/>
          </a:p>
        </p:txBody>
      </p:sp>
      <p:sp>
        <p:nvSpPr>
          <p:cNvPr id="27" name="Shape 25"/>
          <p:cNvSpPr/>
          <p:nvPr/>
        </p:nvSpPr>
        <p:spPr>
          <a:xfrm>
            <a:off x="6400800" y="1325880"/>
            <a:ext cx="4846320" cy="137160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8" name="Shape 26"/>
          <p:cNvSpPr/>
          <p:nvPr/>
        </p:nvSpPr>
        <p:spPr>
          <a:xfrm>
            <a:off x="6400800" y="1325880"/>
            <a:ext cx="73152" cy="137160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9" name="Text 27"/>
          <p:cNvSpPr/>
          <p:nvPr/>
        </p:nvSpPr>
        <p:spPr>
          <a:xfrm>
            <a:off x="6565392" y="1435608"/>
            <a:ext cx="45537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Gyakorlati döntési pontok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565392" y="1764792"/>
            <a:ext cx="4553712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Saját név/védjegy, specifikáció meghatározása, töltés/lezárás, csomagolás módosítása, import, végfelhasználóhoz irányuló tagállami értékesítés.</a:t>
            </a:r>
            <a:endParaRPr lang="en-US" sz="1130" dirty="0"/>
          </a:p>
        </p:txBody>
      </p:sp>
      <p:sp>
        <p:nvSpPr>
          <p:cNvPr id="31" name="Text 29"/>
          <p:cNvSpPr/>
          <p:nvPr/>
        </p:nvSpPr>
        <p:spPr>
          <a:xfrm>
            <a:off x="6492240" y="3063240"/>
            <a:ext cx="43891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E4A"/>
                </a:solidFill>
              </a:rPr>
              <a:t>Fontos elkülönítés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6537960" y="3429000"/>
            <a:ext cx="4663440" cy="19659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8202A"/>
                </a:solidFill>
              </a:rPr>
              <a:t>• Manufacturer = műszaki megfelelőségi felelősség, dokumentáció, DoC.</a:t>
            </a:r>
            <a:endParaRPr lang="en-US" sz="1240" dirty="0"/>
          </a:p>
          <a:p>
            <a:pPr marL="0" indent="0">
              <a:buNone/>
            </a:pPr>
            <a:r>
              <a:rPr lang="en-US" sz="1240" dirty="0">
                <a:solidFill>
                  <a:srgbClr val="18202A"/>
                </a:solidFill>
              </a:rPr>
              <a:t>• Producer = EPR-kötelezettségi logika tagállamonként.</a:t>
            </a:r>
            <a:endParaRPr lang="en-US" sz="1240" dirty="0"/>
          </a:p>
          <a:p>
            <a:pPr marL="0" indent="0">
              <a:buNone/>
            </a:pPr>
            <a:r>
              <a:rPr lang="en-US" sz="1240" dirty="0">
                <a:solidFill>
                  <a:srgbClr val="18202A"/>
                </a:solidFill>
              </a:rPr>
              <a:t>• A magyar „gyártó” szó félrevezető lehet, ezért nemzetközi dokumentációnál érdemes az angol fogalmakat is megtartani.</a:t>
            </a:r>
            <a:endParaRPr lang="en-US" sz="1240" dirty="0"/>
          </a:p>
          <a:p>
            <a:pPr marL="0" indent="0">
              <a:buNone/>
            </a:pPr>
            <a:r>
              <a:rPr lang="en-US" sz="1240" dirty="0">
                <a:solidFill>
                  <a:srgbClr val="18202A"/>
                </a:solidFill>
              </a:rPr>
              <a:t>• A döntést csomagolási egységenként kell elvégezni.</a:t>
            </a:r>
            <a:endParaRPr lang="en-US" sz="1240" dirty="0"/>
          </a:p>
        </p:txBody>
      </p:sp>
      <p:sp>
        <p:nvSpPr>
          <p:cNvPr id="33" name="Text 31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3. cikk (1) 12–18.; 15–21.; 44–45. cikk.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Mit kell pontosan kezelni 2026.08.12-től?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dátum fontos, de nem minden PPWR-követelmény azonos napon lép teljes műszaki tartalommal alkalmazásba.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731520" y="1325880"/>
            <a:ext cx="3474720" cy="160020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731520" y="1325880"/>
            <a:ext cx="73152" cy="160020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96112" y="1435608"/>
            <a:ext cx="31821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Minden csomagolásnál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6112" y="1764792"/>
            <a:ext cx="3182112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Aggodalomra okot adó anyagok minimalizálása, valamint a négy nehézfém: ólom, kadmium, higany és hat vegyértékű króm összesített határértéke.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4343400" y="1325880"/>
            <a:ext cx="3474720" cy="160020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73152" cy="160020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4507992" y="1435608"/>
            <a:ext cx="31821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Élelmiszerrel érintkezőnél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07992" y="1764792"/>
            <a:ext cx="3182112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PFAS-korlátozás food-contact csomagolásnál. Nem minden csomagolás PFAS-kérdés, de minden food-contact csomagolásnál kiemelt ellenőrzési pont.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7955280" y="1325880"/>
            <a:ext cx="3474720" cy="160020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7955280" y="1325880"/>
            <a:ext cx="73152" cy="160020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119872" y="1435608"/>
            <a:ext cx="31821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Dokumentációs lánc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119872" y="1764792"/>
            <a:ext cx="3182112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Manufacturer/importer/distributor kötelezettségek, megfelelőségértékelési logika, beszállítói dokumentumok és nyomonkövethetőség.</a:t>
            </a:r>
            <a:endParaRPr lang="en-US" sz="1130" dirty="0"/>
          </a:p>
        </p:txBody>
      </p:sp>
      <p:sp>
        <p:nvSpPr>
          <p:cNvPr id="19" name="Text 17"/>
          <p:cNvSpPr/>
          <p:nvPr/>
        </p:nvSpPr>
        <p:spPr>
          <a:xfrm>
            <a:off x="822960" y="3337560"/>
            <a:ext cx="36576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E4A"/>
                </a:solidFill>
              </a:rPr>
              <a:t>Pontosság a kommunikációban: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68680" y="3703320"/>
            <a:ext cx="10332720" cy="1463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8202A"/>
                </a:solidFill>
              </a:rPr>
              <a:t>• A PFAS nem „minden csomagolásnál” azonos módon vizsgálandó: a 2026.08.12-i kiemelt pont az élelmiszerrel érintkező csomagolás.</a:t>
            </a:r>
            <a:endParaRPr lang="en-US" sz="1230" dirty="0"/>
          </a:p>
          <a:p>
            <a:pPr marL="0" indent="0">
              <a:buNone/>
            </a:pPr>
            <a:r>
              <a:rPr lang="en-US" sz="1230" dirty="0">
                <a:solidFill>
                  <a:srgbClr val="18202A"/>
                </a:solidFill>
              </a:rPr>
              <a:t>• A nehézfém-határérték és az SoC-minimalizálás általánosabb csomagolási megfelelőségi kérdés.</a:t>
            </a:r>
            <a:endParaRPr lang="en-US" sz="1230" dirty="0"/>
          </a:p>
          <a:p>
            <a:pPr marL="0" indent="0">
              <a:buNone/>
            </a:pPr>
            <a:r>
              <a:rPr lang="en-US" sz="1230" dirty="0">
                <a:solidFill>
                  <a:srgbClr val="18202A"/>
                </a:solidFill>
              </a:rPr>
              <a:t>• A minimum méret / csomagolásminimalizálás témát már 2026-ban célszerű előkészíteni,</a:t>
            </a:r>
            <a:r>
              <a:rPr lang="hu-HU" sz="1230" dirty="0">
                <a:solidFill>
                  <a:srgbClr val="18202A"/>
                </a:solidFill>
              </a:rPr>
              <a:t>illetve nyilatkozni róla </a:t>
            </a:r>
            <a:r>
              <a:rPr lang="en-US" sz="1230" dirty="0">
                <a:solidFill>
                  <a:srgbClr val="18202A"/>
                </a:solidFill>
              </a:rPr>
              <a:t> de a 10. cikk szerinti fő alkalmazási logika 2030.01.01-től válik meghatározóvá.</a:t>
            </a:r>
            <a:endParaRPr lang="en-US" sz="1230" dirty="0"/>
          </a:p>
          <a:p>
            <a:pPr marL="0" indent="0">
              <a:buNone/>
            </a:pPr>
            <a:r>
              <a:rPr lang="en-US" sz="1230" dirty="0">
                <a:solidFill>
                  <a:srgbClr val="18202A"/>
                </a:solidFill>
              </a:rPr>
              <a:t>• Az adatbázis felvétele nélkül később nem bizonyítható, hogy a csomagolás milyen állapotból indult.</a:t>
            </a:r>
            <a:endParaRPr lang="en-US" sz="1230" dirty="0"/>
          </a:p>
        </p:txBody>
      </p:sp>
      <p:sp>
        <p:nvSpPr>
          <p:cNvPr id="21" name="Text 19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5. cikk (1), (4), (5); 10.; 15–21.; 38–39. cikk; VII–VIII. melléklet.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Dokumentáció vagy nyilatkozat?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leggyakoribb félreértés: a nyilatkozat nem maga a teljes megfelelés, hanem a dokumentációra épülő jogi állítás.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731520" y="1463040"/>
            <a:ext cx="5074920" cy="214884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731520" y="1463040"/>
            <a:ext cx="73152" cy="214884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96112" y="1572768"/>
            <a:ext cx="4782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Műszaki / megfelelőségi dokumentáció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6112" y="1901952"/>
            <a:ext cx="4782312" cy="1618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Bizonyítéki háttér: csomagolási egység, funkció, anyagösszetétel, tömeg, komponensek, beszállítói adatok, vizsgálati jegyzőkönyvek, food-contact/PFAS/nehézfém alapok, változáskezelés.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6355080" y="1463040"/>
            <a:ext cx="5074920" cy="214884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6355080" y="1463040"/>
            <a:ext cx="73152" cy="214884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6519672" y="1572768"/>
            <a:ext cx="4782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EU-megfelelőségi nyilatkozat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519672" y="1901952"/>
            <a:ext cx="4782312" cy="1618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manufacturer jogi felelősségvállalása, hogy a csomagolás megfelel az alkalmazandó PPWR-követelményeknek. Önállóan, háttérdokumentáció nélkül nem védhető.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731520" y="4023360"/>
            <a:ext cx="5074920" cy="132588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731520" y="4023360"/>
            <a:ext cx="73152" cy="132588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96112" y="4133088"/>
            <a:ext cx="4782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Beszállítói nyilatkozat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96112" y="4462272"/>
            <a:ext cx="478231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Adatforrás és alátámasztás, amelyet a manufacturer felhasználhat. Nem helyettesíti automatikusan a saját szerepköri döntést és a teljes dokumentációs láncot.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6355080" y="4023360"/>
            <a:ext cx="5074920" cy="1325880"/>
          </a:xfrm>
          <a:prstGeom prst="rect">
            <a:avLst/>
          </a:prstGeom>
          <a:solidFill>
            <a:srgbClr val="F4F4F4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6355080" y="4023360"/>
            <a:ext cx="73152" cy="132588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6519672" y="4133088"/>
            <a:ext cx="4782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Gyakorlati szabály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19672" y="4462272"/>
            <a:ext cx="4782312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Beszállítói adat + csomagolási bontás + szerepköri elemzés + technikai bizonyíték = megalapozott dokumentáció / megalapozott saját nyilatkozat.</a:t>
            </a:r>
            <a:endParaRPr lang="en-US" sz="1130" dirty="0"/>
          </a:p>
        </p:txBody>
      </p:sp>
      <p:sp>
        <p:nvSpPr>
          <p:cNvPr id="23" name="Text 21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15. cikk (1)–(2), 16. cikk (1), 38–39. cikk; VII–VIII. melléklet.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Kinek kell teljes dokumentáció, és kinek elég a nyilatkozat?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feladatot nem a vállalkozás mérete önmagában, hanem a manufacturer-szerep, brand, specifikáció, import és módosítás dönti el.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685800" y="1325880"/>
            <a:ext cx="5257800" cy="141732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Shape 6"/>
          <p:cNvSpPr/>
          <p:nvPr/>
        </p:nvSpPr>
        <p:spPr>
          <a:xfrm>
            <a:off x="685800" y="1325880"/>
            <a:ext cx="73152" cy="141732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7"/>
          <p:cNvSpPr/>
          <p:nvPr/>
        </p:nvSpPr>
        <p:spPr>
          <a:xfrm>
            <a:off x="850392" y="1435608"/>
            <a:ext cx="49651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Teljes dokumentáció + saját nyilatkozat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50392" y="1764792"/>
            <a:ext cx="4965192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Saját márka, brand, saját specifikáció, vagy a csomagolás végső műszaki kialakítását meghatározó szerep esetén a manufacturer-felelősség felmerül. Ilyenkor a beszállítói nyilatkozat csak alapadat.</a:t>
            </a:r>
            <a:endParaRPr lang="en-US" sz="1130" dirty="0"/>
          </a:p>
        </p:txBody>
      </p:sp>
      <p:sp>
        <p:nvSpPr>
          <p:cNvPr id="11" name="Shape 9"/>
          <p:cNvSpPr/>
          <p:nvPr/>
        </p:nvSpPr>
        <p:spPr>
          <a:xfrm>
            <a:off x="6309360" y="1325880"/>
            <a:ext cx="5074920" cy="141732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Shape 10"/>
          <p:cNvSpPr/>
          <p:nvPr/>
        </p:nvSpPr>
        <p:spPr>
          <a:xfrm>
            <a:off x="6309360" y="1325880"/>
            <a:ext cx="73152" cy="141732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11"/>
          <p:cNvSpPr/>
          <p:nvPr/>
        </p:nvSpPr>
        <p:spPr>
          <a:xfrm>
            <a:off x="6473952" y="1435608"/>
            <a:ext cx="4782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Gyűjtés + ellenőrzés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73952" y="1764792"/>
            <a:ext cx="4782312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hu-HU" sz="1130" dirty="0">
                <a:solidFill>
                  <a:srgbClr val="18202A"/>
                </a:solidFill>
              </a:rPr>
              <a:t> EU tagálamon belüli beszerzés</a:t>
            </a:r>
            <a:r>
              <a:rPr lang="en-US" sz="1130" dirty="0">
                <a:solidFill>
                  <a:srgbClr val="18202A"/>
                </a:solidFill>
              </a:rPr>
              <a:t> esetén</a:t>
            </a:r>
            <a:r>
              <a:rPr lang="hu-HU" sz="1130" dirty="0">
                <a:solidFill>
                  <a:srgbClr val="18202A"/>
                </a:solidFill>
              </a:rPr>
              <a:t> és </a:t>
            </a:r>
            <a:r>
              <a:rPr lang="en-US" sz="1130" dirty="0">
                <a:solidFill>
                  <a:srgbClr val="18202A"/>
                </a:solidFill>
              </a:rPr>
              <a:t> a harmadik országbeli dokumentáció meglétét biztosítani és ellenőrizni kell. Forgalmazónál, ha nincs módosítás és nincs saját márka, elég lehet a kapott konkrét nyilatkozat megőrzése és továbbadása.</a:t>
            </a:r>
            <a:r>
              <a:rPr lang="hu-HU" sz="1130" dirty="0">
                <a:solidFill>
                  <a:srgbClr val="18202A"/>
                </a:solidFill>
              </a:rPr>
              <a:t> 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685800" y="3063240"/>
            <a:ext cx="5257800" cy="141732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6" name="Shape 14"/>
          <p:cNvSpPr/>
          <p:nvPr/>
        </p:nvSpPr>
        <p:spPr>
          <a:xfrm>
            <a:off x="685800" y="3063240"/>
            <a:ext cx="73152" cy="141732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850392" y="3172968"/>
            <a:ext cx="49651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Mikrovállalkozási kivétel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50392" y="3502152"/>
            <a:ext cx="4965192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Nem általános kisvállalkozói mentesség. Ha a saját név/védjegy alatt terveztető vagy gyártató mikrovállalkozás, és a csomagolást szállító szereplő ugyanabban a tagállamban van, a supplier lehet a manufacturer.</a:t>
            </a:r>
            <a:endParaRPr lang="en-US" sz="1130" dirty="0"/>
          </a:p>
        </p:txBody>
      </p:sp>
      <p:sp>
        <p:nvSpPr>
          <p:cNvPr id="19" name="Shape 17"/>
          <p:cNvSpPr/>
          <p:nvPr/>
        </p:nvSpPr>
        <p:spPr>
          <a:xfrm>
            <a:off x="6309360" y="3063240"/>
            <a:ext cx="5074920" cy="1417320"/>
          </a:xfrm>
          <a:prstGeom prst="rect">
            <a:avLst/>
          </a:prstGeom>
          <a:solidFill>
            <a:srgbClr val="F4F4F4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6309360" y="3063240"/>
            <a:ext cx="73152" cy="141732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1" name="Text 19"/>
          <p:cNvSpPr/>
          <p:nvPr/>
        </p:nvSpPr>
        <p:spPr>
          <a:xfrm>
            <a:off x="6473952" y="3172968"/>
            <a:ext cx="4782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Nem brandelt szokványos vevő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73952" y="3502152"/>
            <a:ext cx="4782312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Ha a vevő nem határozza meg a specifikációt, nem módosít, nem saját márkáz, és nem válik manufacturerré, a neki adott megfelelőségi nyilatkozat használható lehet. Feltétel: konkrét csomagolási egység, dátum, jogalap és azonosíthatóság.</a:t>
            </a:r>
            <a:endParaRPr lang="en-US" sz="1130" dirty="0"/>
          </a:p>
        </p:txBody>
      </p:sp>
      <p:sp>
        <p:nvSpPr>
          <p:cNvPr id="23" name="Shape 21"/>
          <p:cNvSpPr/>
          <p:nvPr/>
        </p:nvSpPr>
        <p:spPr>
          <a:xfrm>
            <a:off x="822960" y="4892040"/>
            <a:ext cx="1056132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Shape 22"/>
          <p:cNvSpPr/>
          <p:nvPr/>
        </p:nvSpPr>
        <p:spPr>
          <a:xfrm>
            <a:off x="822960" y="4892040"/>
            <a:ext cx="73152" cy="822960"/>
          </a:xfrm>
          <a:prstGeom prst="rect">
            <a:avLst/>
          </a:prstGeom>
          <a:solidFill>
            <a:srgbClr val="A63636"/>
          </a:solidFill>
          <a:ln w="12700">
            <a:solidFill>
              <a:srgbClr val="A636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5" name="Text 23"/>
          <p:cNvSpPr/>
          <p:nvPr/>
        </p:nvSpPr>
        <p:spPr>
          <a:xfrm>
            <a:off x="987552" y="5001768"/>
            <a:ext cx="102687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Kulcsmondat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87552" y="5330952"/>
            <a:ext cx="1026871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Nem az a kérdés, hogy „kisvállalkozás vagy nagyvállalkozás”, hanem az, hogy ki viseli a PPWR szerinti manufacturer-felelősséget. Aki csak a dokumentumot kapja és nem változtat a csomagoláson, annak sok esetben a kapott nyilatkozat gyűjtése és rendszerezése elég lehet.</a:t>
            </a:r>
            <a:endParaRPr lang="en-US" sz="1130" dirty="0"/>
          </a:p>
        </p:txBody>
      </p:sp>
      <p:sp>
        <p:nvSpPr>
          <p:cNvPr id="27" name="Text 25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3. cikk (1) 13. pont a)–b); 15–16.; 18–21.; 38–39. cikk.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Shape 1"/>
          <p:cNvSpPr/>
          <p:nvPr/>
        </p:nvSpPr>
        <p:spPr>
          <a:xfrm>
            <a:off x="11841480" y="0"/>
            <a:ext cx="347472" cy="6858000"/>
          </a:xfrm>
          <a:prstGeom prst="rect">
            <a:avLst/>
          </a:prstGeom>
          <a:solidFill>
            <a:srgbClr val="E8F3FA"/>
          </a:solidFill>
          <a:ln w="12700">
            <a:solidFill>
              <a:srgbClr val="E8F3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502920" y="274320"/>
            <a:ext cx="7955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Döntési logika – túlszabályozás helyett szerepkör-alapú vizsgálat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713232"/>
            <a:ext cx="987552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6616F"/>
                </a:solidFill>
              </a:rPr>
              <a:t>A cél nem a felesleges adatbekérés, hanem az indokolható bizonyítási minimum csomagolási egységenként.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11155680" cy="18288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Shape 5"/>
          <p:cNvSpPr/>
          <p:nvPr/>
        </p:nvSpPr>
        <p:spPr>
          <a:xfrm>
            <a:off x="777240" y="1325880"/>
            <a:ext cx="384048" cy="384048"/>
          </a:xfrm>
          <a:prstGeom prst="ellipse">
            <a:avLst/>
          </a:prstGeom>
          <a:solidFill>
            <a:srgbClr val="155C8A"/>
          </a:solidFill>
          <a:ln w="12700">
            <a:solidFill>
              <a:srgbClr val="155C8A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Text 6"/>
          <p:cNvSpPr/>
          <p:nvPr/>
        </p:nvSpPr>
        <p:spPr>
          <a:xfrm>
            <a:off x="777240" y="1417320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280160" y="1353312"/>
            <a:ext cx="4663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18202A"/>
                </a:solidFill>
              </a:rPr>
              <a:t>Van saját név, védjegy vagy brand?</a:t>
            </a:r>
            <a:endParaRPr lang="en-US" sz="1310" dirty="0"/>
          </a:p>
        </p:txBody>
      </p:sp>
      <p:sp>
        <p:nvSpPr>
          <p:cNvPr id="10" name="Shape 8"/>
          <p:cNvSpPr/>
          <p:nvPr/>
        </p:nvSpPr>
        <p:spPr>
          <a:xfrm>
            <a:off x="777240" y="2039112"/>
            <a:ext cx="384048" cy="384048"/>
          </a:xfrm>
          <a:prstGeom prst="ellipse">
            <a:avLst/>
          </a:prstGeom>
          <a:solidFill>
            <a:srgbClr val="155C8A"/>
          </a:solidFill>
          <a:ln w="12700">
            <a:solidFill>
              <a:srgbClr val="155C8A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1" name="Text 9"/>
          <p:cNvSpPr/>
          <p:nvPr/>
        </p:nvSpPr>
        <p:spPr>
          <a:xfrm>
            <a:off x="777240" y="2130552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280160" y="2066544"/>
            <a:ext cx="4663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18202A"/>
                </a:solidFill>
              </a:rPr>
              <a:t>Ki határozza meg a csomagolás specifikációját?</a:t>
            </a:r>
            <a:endParaRPr lang="en-US" sz="1310" dirty="0"/>
          </a:p>
        </p:txBody>
      </p:sp>
      <p:sp>
        <p:nvSpPr>
          <p:cNvPr id="13" name="Shape 11"/>
          <p:cNvSpPr/>
          <p:nvPr/>
        </p:nvSpPr>
        <p:spPr>
          <a:xfrm>
            <a:off x="777240" y="2752344"/>
            <a:ext cx="384048" cy="384048"/>
          </a:xfrm>
          <a:prstGeom prst="ellipse">
            <a:avLst/>
          </a:prstGeom>
          <a:solidFill>
            <a:srgbClr val="155C8A"/>
          </a:solidFill>
          <a:ln w="12700">
            <a:solidFill>
              <a:srgbClr val="155C8A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4" name="Text 12"/>
          <p:cNvSpPr/>
          <p:nvPr/>
        </p:nvSpPr>
        <p:spPr>
          <a:xfrm>
            <a:off x="777240" y="284378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280160" y="2779776"/>
            <a:ext cx="4663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18202A"/>
                </a:solidFill>
              </a:rPr>
              <a:t>Ki tölti, zárja, vágja vagy véglegesíti?</a:t>
            </a:r>
            <a:endParaRPr lang="en-US" sz="1310" dirty="0"/>
          </a:p>
        </p:txBody>
      </p:sp>
      <p:sp>
        <p:nvSpPr>
          <p:cNvPr id="16" name="Shape 14"/>
          <p:cNvSpPr/>
          <p:nvPr/>
        </p:nvSpPr>
        <p:spPr>
          <a:xfrm>
            <a:off x="777240" y="3465576"/>
            <a:ext cx="384048" cy="384048"/>
          </a:xfrm>
          <a:prstGeom prst="ellipse">
            <a:avLst/>
          </a:prstGeom>
          <a:solidFill>
            <a:srgbClr val="155C8A"/>
          </a:solidFill>
          <a:ln w="12700">
            <a:solidFill>
              <a:srgbClr val="155C8A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7" name="Text 15"/>
          <p:cNvSpPr/>
          <p:nvPr/>
        </p:nvSpPr>
        <p:spPr>
          <a:xfrm>
            <a:off x="777240" y="355701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280160" y="3493008"/>
            <a:ext cx="4663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18202A"/>
                </a:solidFill>
              </a:rPr>
              <a:t>Harmadik országból importál?</a:t>
            </a:r>
            <a:endParaRPr lang="en-US" sz="1310" dirty="0"/>
          </a:p>
        </p:txBody>
      </p:sp>
      <p:sp>
        <p:nvSpPr>
          <p:cNvPr id="19" name="Shape 17"/>
          <p:cNvSpPr/>
          <p:nvPr/>
        </p:nvSpPr>
        <p:spPr>
          <a:xfrm>
            <a:off x="777240" y="4178808"/>
            <a:ext cx="384048" cy="384048"/>
          </a:xfrm>
          <a:prstGeom prst="ellipse">
            <a:avLst/>
          </a:prstGeom>
          <a:solidFill>
            <a:srgbClr val="155C8A"/>
          </a:solidFill>
          <a:ln w="12700">
            <a:solidFill>
              <a:srgbClr val="155C8A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0" name="Text 18"/>
          <p:cNvSpPr/>
          <p:nvPr/>
        </p:nvSpPr>
        <p:spPr>
          <a:xfrm>
            <a:off x="777240" y="4270248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280160" y="4206240"/>
            <a:ext cx="46634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18202A"/>
                </a:solidFill>
              </a:rPr>
              <a:t>Módosítja a már forgalomba hozott csomagolást?</a:t>
            </a:r>
            <a:endParaRPr lang="en-US" sz="1310" dirty="0"/>
          </a:p>
        </p:txBody>
      </p:sp>
      <p:sp>
        <p:nvSpPr>
          <p:cNvPr id="22" name="Shape 20"/>
          <p:cNvSpPr/>
          <p:nvPr/>
        </p:nvSpPr>
        <p:spPr>
          <a:xfrm>
            <a:off x="6446520" y="1325880"/>
            <a:ext cx="4709160" cy="1097280"/>
          </a:xfrm>
          <a:prstGeom prst="rect">
            <a:avLst/>
          </a:prstGeom>
          <a:solidFill>
            <a:srgbClr val="EDF7F2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3" name="Shape 21"/>
          <p:cNvSpPr/>
          <p:nvPr/>
        </p:nvSpPr>
        <p:spPr>
          <a:xfrm>
            <a:off x="6446520" y="1325880"/>
            <a:ext cx="73152" cy="1097280"/>
          </a:xfrm>
          <a:prstGeom prst="rect">
            <a:avLst/>
          </a:prstGeom>
          <a:solidFill>
            <a:srgbClr val="0E7A7A"/>
          </a:solidFill>
          <a:ln w="12700">
            <a:solidFill>
              <a:srgbClr val="0E7A7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4" name="Text 22"/>
          <p:cNvSpPr/>
          <p:nvPr/>
        </p:nvSpPr>
        <p:spPr>
          <a:xfrm>
            <a:off x="6611112" y="1435608"/>
            <a:ext cx="44165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Ha igen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611112" y="1764792"/>
            <a:ext cx="441655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Manufacturer, importer vagy distributorból manufacturer szerep is felmerülhet. Ilyenkor teljes dokumentáció és saját nyilatkozat kérdése nyílik meg.</a:t>
            </a:r>
            <a:endParaRPr lang="en-US" sz="1130" dirty="0"/>
          </a:p>
        </p:txBody>
      </p:sp>
      <p:sp>
        <p:nvSpPr>
          <p:cNvPr id="26" name="Shape 24"/>
          <p:cNvSpPr/>
          <p:nvPr/>
        </p:nvSpPr>
        <p:spPr>
          <a:xfrm>
            <a:off x="6446520" y="2697480"/>
            <a:ext cx="4709160" cy="1234440"/>
          </a:xfrm>
          <a:prstGeom prst="rect">
            <a:avLst/>
          </a:prstGeom>
          <a:solidFill>
            <a:srgbClr val="E8F3FA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7" name="Shape 25"/>
          <p:cNvSpPr/>
          <p:nvPr/>
        </p:nvSpPr>
        <p:spPr>
          <a:xfrm>
            <a:off x="6446520" y="2697480"/>
            <a:ext cx="73152" cy="1234440"/>
          </a:xfrm>
          <a:prstGeom prst="rect">
            <a:avLst/>
          </a:prstGeom>
          <a:solidFill>
            <a:srgbClr val="155C8A"/>
          </a:solidFill>
          <a:ln w="12700">
            <a:solidFill>
              <a:srgbClr val="155C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8" name="Text 26"/>
          <p:cNvSpPr/>
          <p:nvPr/>
        </p:nvSpPr>
        <p:spPr>
          <a:xfrm>
            <a:off x="6611112" y="2807208"/>
            <a:ext cx="44165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Ha nem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611112" y="3136392"/>
            <a:ext cx="441655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A kapott megfelelőségi nyilatkozat és beszállítói dokumentáció összegyűjtése elegendő lehet, ha konkrét csomagolási egységre, dátumra és jogalapra azonosítható.</a:t>
            </a:r>
            <a:endParaRPr lang="en-US" sz="1130" dirty="0"/>
          </a:p>
        </p:txBody>
      </p:sp>
      <p:sp>
        <p:nvSpPr>
          <p:cNvPr id="30" name="Shape 28"/>
          <p:cNvSpPr/>
          <p:nvPr/>
        </p:nvSpPr>
        <p:spPr>
          <a:xfrm>
            <a:off x="6446520" y="4251960"/>
            <a:ext cx="4709160" cy="1051560"/>
          </a:xfrm>
          <a:prstGeom prst="rect">
            <a:avLst/>
          </a:prstGeom>
          <a:solidFill>
            <a:srgbClr val="FFF7E7"/>
          </a:solidFill>
          <a:ln w="12700">
            <a:solidFill>
              <a:srgbClr val="D8EAF5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1" name="Shape 29"/>
          <p:cNvSpPr/>
          <p:nvPr/>
        </p:nvSpPr>
        <p:spPr>
          <a:xfrm>
            <a:off x="6446520" y="4251960"/>
            <a:ext cx="73152" cy="1051560"/>
          </a:xfrm>
          <a:prstGeom prst="rect">
            <a:avLst/>
          </a:prstGeom>
          <a:solidFill>
            <a:srgbClr val="B78D2A"/>
          </a:solidFill>
          <a:ln w="12700">
            <a:solidFill>
              <a:srgbClr val="B78D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2" name="Text 30"/>
          <p:cNvSpPr/>
          <p:nvPr/>
        </p:nvSpPr>
        <p:spPr>
          <a:xfrm>
            <a:off x="6611112" y="4361688"/>
            <a:ext cx="44165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B2E4A"/>
                </a:solidFill>
              </a:rPr>
              <a:t>Ha hiányos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611112" y="4690872"/>
            <a:ext cx="4416552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18202A"/>
                </a:solidFill>
              </a:rPr>
              <a:t>Általános „PPWR compliant” nyilatkozat nem elég. Hiánylista, célzott adatbekérő és szükség esetén pótlólagos vizsgálati alap kell.</a:t>
            </a:r>
            <a:endParaRPr lang="en-US" sz="1130" dirty="0"/>
          </a:p>
        </p:txBody>
      </p:sp>
      <p:sp>
        <p:nvSpPr>
          <p:cNvPr id="34" name="Text 32"/>
          <p:cNvSpPr/>
          <p:nvPr/>
        </p:nvSpPr>
        <p:spPr>
          <a:xfrm>
            <a:off x="822960" y="5321808"/>
            <a:ext cx="530352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8202A"/>
                </a:solidFill>
              </a:rPr>
              <a:t>A döntést nem cégenként általánosan, hanem termékhez rendelt csomagolási konfigurációnként kell meghozni. Egyetlen termékhez több külön vizsgálandó csomagolási egység tartozhat.</a:t>
            </a:r>
            <a:endParaRPr lang="en-US" sz="1120" dirty="0"/>
          </a:p>
        </p:txBody>
      </p:sp>
      <p:sp>
        <p:nvSpPr>
          <p:cNvPr id="35" name="Text 33"/>
          <p:cNvSpPr/>
          <p:nvPr/>
        </p:nvSpPr>
        <p:spPr>
          <a:xfrm>
            <a:off x="822960" y="5989320"/>
            <a:ext cx="1051560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6616F"/>
                </a:solidFill>
              </a:rPr>
              <a:t>Hivatkozás: PPWR 3. cikk (1) 1., 13.; 21. cikk; Bizottsági Guidance 1–3. pont.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502920" y="6510528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8190A0"/>
                </a:solidFill>
              </a:rPr>
              <a:t>PPWR gyakorlati felkészülés | GBC Green Business Consulting Kft.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1292840" y="643737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190A0"/>
                </a:solidFill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2835</Words>
  <Application>Microsoft Office PowerPoint</Application>
  <PresentationFormat>Szélesvásznú</PresentationFormat>
  <Paragraphs>296</Paragraphs>
  <Slides>17</Slides>
  <Notes>17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0" baseType="lpstr">
      <vt:lpstr>Aptos Display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GBC Green Business Consulting Kft.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PPWR bevezetési kötelezettségek</dc:title>
  <dc:subject>PPWR bevezetési kötelezettségek és gyakorlati felkészülés</dc:subject>
  <dc:creator>Németh Mariann – GBC Green Business Consulting Kft.</dc:creator>
  <cp:lastModifiedBy>Mariann Németh</cp:lastModifiedBy>
  <cp:revision>3</cp:revision>
  <dcterms:created xsi:type="dcterms:W3CDTF">2026-07-16T09:24:55Z</dcterms:created>
  <dcterms:modified xsi:type="dcterms:W3CDTF">2026-08-03T20:38:58Z</dcterms:modified>
</cp:coreProperties>
</file>